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91" r:id="rId12"/>
    <p:sldId id="292" r:id="rId13"/>
    <p:sldId id="294" r:id="rId14"/>
    <p:sldId id="295" r:id="rId15"/>
    <p:sldId id="266" r:id="rId16"/>
    <p:sldId id="267" r:id="rId17"/>
    <p:sldId id="268" r:id="rId18"/>
    <p:sldId id="269" r:id="rId19"/>
    <p:sldId id="270" r:id="rId20"/>
    <p:sldId id="271" r:id="rId21"/>
    <p:sldId id="272" r:id="rId22"/>
    <p:sldId id="274" r:id="rId23"/>
    <p:sldId id="275" r:id="rId24"/>
    <p:sldId id="276" r:id="rId25"/>
    <p:sldId id="277" r:id="rId26"/>
    <p:sldId id="279" r:id="rId27"/>
    <p:sldId id="280" r:id="rId28"/>
    <p:sldId id="285" r:id="rId29"/>
    <p:sldId id="281" r:id="rId30"/>
    <p:sldId id="282" r:id="rId31"/>
    <p:sldId id="283" r:id="rId32"/>
    <p:sldId id="284" r:id="rId33"/>
    <p:sldId id="286" r:id="rId34"/>
    <p:sldId id="287" r:id="rId35"/>
    <p:sldId id="296" r:id="rId36"/>
    <p:sldId id="297" r:id="rId37"/>
    <p:sldId id="298" r:id="rId38"/>
    <p:sldId id="288" r:id="rId39"/>
    <p:sldId id="290" r:id="rId40"/>
    <p:sldId id="28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91CE6-802F-48B8-9621-8E0BFC18A1FA}" type="datetimeFigureOut">
              <a:rPr lang="en-IN" smtClean="0"/>
              <a:t>09-07-2024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67456-41C3-4FCE-8065-19928927130F}" type="slidenum">
              <a:rPr lang="en-IN" smtClean="0"/>
              <a:t>‹#›</a:t>
            </a:fld>
            <a:endParaRPr lang="en-IN"/>
          </a:p>
        </p:txBody>
      </p:sp>
    </p:spTree>
    <p:extLst>
      <p:ext uri="{BB962C8B-B14F-4D97-AF65-F5344CB8AC3E}">
        <p14:creationId xmlns:p14="http://schemas.microsoft.com/office/powerpoint/2010/main" val="11626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167456-41C3-4FCE-8065-19928927130F}" type="slidenum">
              <a:rPr lang="en-IN" smtClean="0"/>
              <a:t>32</a:t>
            </a:fld>
            <a:endParaRPr lang="en-IN"/>
          </a:p>
        </p:txBody>
      </p:sp>
    </p:spTree>
    <p:extLst>
      <p:ext uri="{BB962C8B-B14F-4D97-AF65-F5344CB8AC3E}">
        <p14:creationId xmlns:p14="http://schemas.microsoft.com/office/powerpoint/2010/main" val="1106064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A03B-F60C-EEB7-B431-ADF982D6BB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C733795-81D2-DD78-7EAA-EAF4B5B3A2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26AF9F-2D64-B056-8055-9419715952CA}"/>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5" name="Footer Placeholder 4">
            <a:extLst>
              <a:ext uri="{FF2B5EF4-FFF2-40B4-BE49-F238E27FC236}">
                <a16:creationId xmlns:a16="http://schemas.microsoft.com/office/drawing/2014/main" id="{2B6C2E54-2D66-D314-33BE-D8E1D2D698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FC6544-8230-5BD4-B75A-AE2209697B58}"/>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70438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B29DB-897D-6A5A-8F18-561D95E01A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B7E662-D91B-4D67-8F30-C72E5D4B5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D5EFA9-1B9B-83A2-CE90-748F0B8A652F}"/>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5" name="Footer Placeholder 4">
            <a:extLst>
              <a:ext uri="{FF2B5EF4-FFF2-40B4-BE49-F238E27FC236}">
                <a16:creationId xmlns:a16="http://schemas.microsoft.com/office/drawing/2014/main" id="{63B45CD8-C2F1-CEF2-BEF1-0ED6137295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7AAD3D-756C-F04C-9290-B84F1C0C871F}"/>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2302879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3ADDE6-7FF2-DED5-750B-B140FB4B64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571036-ACB7-7760-2FAB-21A4E70D36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76C59C-3485-2837-FA07-92823E9A6284}"/>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5" name="Footer Placeholder 4">
            <a:extLst>
              <a:ext uri="{FF2B5EF4-FFF2-40B4-BE49-F238E27FC236}">
                <a16:creationId xmlns:a16="http://schemas.microsoft.com/office/drawing/2014/main" id="{FDA73857-27ED-0C75-8A03-44E18650D7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98DDB4-D2CB-59D2-6884-DA9B3BDF9BB6}"/>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4060530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62F4-E969-127E-3D01-6C5B926D21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3CB5B9-DC68-EEB7-41AE-4A490F190A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B4E3B8-90F6-C5CC-50FD-D73837337F2D}"/>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5" name="Footer Placeholder 4">
            <a:extLst>
              <a:ext uri="{FF2B5EF4-FFF2-40B4-BE49-F238E27FC236}">
                <a16:creationId xmlns:a16="http://schemas.microsoft.com/office/drawing/2014/main" id="{0F8139B1-875D-0DA7-B354-8F9BCC56A9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0CBDF2-8AAF-AD7B-BD23-2F4DC0B55726}"/>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41531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DB15-1A63-7841-9BC2-740A4B0543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B68F4D-C1D5-41C7-28EB-20F78F2DB0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8113EC-0907-C590-0197-9543BCFF1045}"/>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5" name="Footer Placeholder 4">
            <a:extLst>
              <a:ext uri="{FF2B5EF4-FFF2-40B4-BE49-F238E27FC236}">
                <a16:creationId xmlns:a16="http://schemas.microsoft.com/office/drawing/2014/main" id="{0325A88E-5387-9CBF-3DBD-F305DA532E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7DC5D5-6A38-45D4-394A-31965D036A17}"/>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3812979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3D04-5F90-21D8-6428-F412560121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D38EA3-FE53-1D11-6BA6-2330B78482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4D278C-C9B7-C188-4386-3D40B8265F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A17E15-ABE6-77AD-4F43-71EEE67716C2}"/>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6" name="Footer Placeholder 5">
            <a:extLst>
              <a:ext uri="{FF2B5EF4-FFF2-40B4-BE49-F238E27FC236}">
                <a16:creationId xmlns:a16="http://schemas.microsoft.com/office/drawing/2014/main" id="{2483F2CC-17D3-4A55-955A-B1D4634918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A0F008-CA40-B50B-C21F-4DCFA3442DC7}"/>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3175350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20F8-4F83-EF47-E610-7234B577FB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ED1927-A412-8928-5B71-6078DB2CA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FB3C7C-98F6-BA07-B26F-65BA6D3557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313677-067E-F6FD-5436-897AD0FCA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3E6470-FD18-7BD0-C2E6-83F5BA399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C28B30-037F-FE10-CA23-AE7780772B93}"/>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8" name="Footer Placeholder 7">
            <a:extLst>
              <a:ext uri="{FF2B5EF4-FFF2-40B4-BE49-F238E27FC236}">
                <a16:creationId xmlns:a16="http://schemas.microsoft.com/office/drawing/2014/main" id="{7C7FF7A3-A91C-A7D1-A97C-0AC6D215CB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B99B6DA-05D2-3F39-33FF-B4263220B010}"/>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2006852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4A8A-EBB1-2EDD-3DA8-AD28D4BAF2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B1B87E-EADA-978B-EDF6-C9DA8B068055}"/>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4" name="Footer Placeholder 3">
            <a:extLst>
              <a:ext uri="{FF2B5EF4-FFF2-40B4-BE49-F238E27FC236}">
                <a16:creationId xmlns:a16="http://schemas.microsoft.com/office/drawing/2014/main" id="{F70CFCED-7810-F1EA-52A5-CFF354861E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359C45C-0490-218A-CB88-5B1926DC851D}"/>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13724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9A596-BFBE-9EFF-C3FE-469B7727A69E}"/>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3" name="Footer Placeholder 2">
            <a:extLst>
              <a:ext uri="{FF2B5EF4-FFF2-40B4-BE49-F238E27FC236}">
                <a16:creationId xmlns:a16="http://schemas.microsoft.com/office/drawing/2014/main" id="{0ED533A6-1F52-645C-A996-0E339C0E904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27C6A9-A760-A600-8EFF-6EB65953607F}"/>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4208353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BD04-7B22-748F-5CC6-C62368482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0B6025-BDB9-4AD0-D35F-E105EABB61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AD9C9B-E82A-C58B-AF63-685BEDBE71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97D148-3BF7-9E61-99C6-7D18DF4F0E1C}"/>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6" name="Footer Placeholder 5">
            <a:extLst>
              <a:ext uri="{FF2B5EF4-FFF2-40B4-BE49-F238E27FC236}">
                <a16:creationId xmlns:a16="http://schemas.microsoft.com/office/drawing/2014/main" id="{44FAE3F6-C239-B27B-DDEA-53BA195DFA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8E28DB-6095-A96F-1A72-38B94D52B044}"/>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3733621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E39E-4029-0D88-ED9C-3FA6BBB46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A5069F-2CEF-11B0-172B-E80EE7959E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BB5566A-3E79-74BF-455C-65C0F1E8E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000E2-BB84-C600-34C5-0DD31014C5D6}"/>
              </a:ext>
            </a:extLst>
          </p:cNvPr>
          <p:cNvSpPr>
            <a:spLocks noGrp="1"/>
          </p:cNvSpPr>
          <p:nvPr>
            <p:ph type="dt" sz="half" idx="10"/>
          </p:nvPr>
        </p:nvSpPr>
        <p:spPr/>
        <p:txBody>
          <a:bodyPr/>
          <a:lstStyle/>
          <a:p>
            <a:fld id="{4E20813F-E940-4C83-9D7B-2D5CA29430FF}" type="datetimeFigureOut">
              <a:rPr lang="en-IN" smtClean="0"/>
              <a:t>09-07-2024</a:t>
            </a:fld>
            <a:endParaRPr lang="en-IN"/>
          </a:p>
        </p:txBody>
      </p:sp>
      <p:sp>
        <p:nvSpPr>
          <p:cNvPr id="6" name="Footer Placeholder 5">
            <a:extLst>
              <a:ext uri="{FF2B5EF4-FFF2-40B4-BE49-F238E27FC236}">
                <a16:creationId xmlns:a16="http://schemas.microsoft.com/office/drawing/2014/main" id="{B6931A31-B5DC-50BB-83AA-B099B08611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A5BF4D-5910-BA41-936E-C75CFC954C10}"/>
              </a:ext>
            </a:extLst>
          </p:cNvPr>
          <p:cNvSpPr>
            <a:spLocks noGrp="1"/>
          </p:cNvSpPr>
          <p:nvPr>
            <p:ph type="sldNum" sz="quarter" idx="12"/>
          </p:nvPr>
        </p:nvSpPr>
        <p:spPr/>
        <p:txBody>
          <a:bodyPr/>
          <a:lstStyle/>
          <a:p>
            <a:fld id="{004D8928-BDBE-4600-9EA9-FFA3D5A19618}" type="slidenum">
              <a:rPr lang="en-IN" smtClean="0"/>
              <a:t>‹#›</a:t>
            </a:fld>
            <a:endParaRPr lang="en-IN"/>
          </a:p>
        </p:txBody>
      </p:sp>
    </p:spTree>
    <p:extLst>
      <p:ext uri="{BB962C8B-B14F-4D97-AF65-F5344CB8AC3E}">
        <p14:creationId xmlns:p14="http://schemas.microsoft.com/office/powerpoint/2010/main" val="316755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58814-3AB6-105E-220E-F872A2E82F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7BB3E4-9EC5-1081-5F13-770214B2F5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BE6ACC-434A-A04C-7F4E-6DE78B77D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0813F-E940-4C83-9D7B-2D5CA29430FF}" type="datetimeFigureOut">
              <a:rPr lang="en-IN" smtClean="0"/>
              <a:t>09-07-2024</a:t>
            </a:fld>
            <a:endParaRPr lang="en-IN"/>
          </a:p>
        </p:txBody>
      </p:sp>
      <p:sp>
        <p:nvSpPr>
          <p:cNvPr id="5" name="Footer Placeholder 4">
            <a:extLst>
              <a:ext uri="{FF2B5EF4-FFF2-40B4-BE49-F238E27FC236}">
                <a16:creationId xmlns:a16="http://schemas.microsoft.com/office/drawing/2014/main" id="{92E911E4-12CD-B0D1-CAF8-220E0C37AA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C65AD6-665C-D351-649D-F6B7C54B21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D8928-BDBE-4600-9EA9-FFA3D5A19618}" type="slidenum">
              <a:rPr lang="en-IN" smtClean="0"/>
              <a:t>‹#›</a:t>
            </a:fld>
            <a:endParaRPr lang="en-IN"/>
          </a:p>
        </p:txBody>
      </p:sp>
    </p:spTree>
    <p:extLst>
      <p:ext uri="{BB962C8B-B14F-4D97-AF65-F5344CB8AC3E}">
        <p14:creationId xmlns:p14="http://schemas.microsoft.com/office/powerpoint/2010/main" val="149693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www.kaggle.com/code/rachelswati/solar-radiation-prediction-random-forest" TargetMode="External"/><Relationship Id="rId3" Type="http://schemas.openxmlformats.org/officeDocument/2006/relationships/hyperlink" Target="https://power.larc.nasa.gov/data-access-viewer/" TargetMode="External"/><Relationship Id="rId7" Type="http://schemas.openxmlformats.org/officeDocument/2006/relationships/hyperlink" Target="mailto:https://onlinelibrary.wiley.com/journal/3837?gad_source=1&amp;gclid=Cj0KCQjwv7O0BhDwARIsAC0sjWNIgLcLLF5s-lQjFS8UxQTa0tB2D36lvvqXijxhdDunp5rDWN90rbUaAq_rEALw_wcB&amp;utm_campaign=544738&amp;utm_content=PhysSciEngineering-IJPH&amp;utm_medium=paidsearch&amp;utm_source=google"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zone.biblio.laurentian.ca/handle/10219/3970" TargetMode="External"/><Relationship Id="rId5" Type="http://schemas.openxmlformats.org/officeDocument/2006/relationships/hyperlink" Target="https://www.sciencedirect.com/science/article/pii/S2772671124000354" TargetMode="External"/><Relationship Id="rId4" Type="http://schemas.openxmlformats.org/officeDocument/2006/relationships/hyperlink" Target="https://www.researchgate.net/publication/337043958_Solar_Radiation_Prediction_Using_Machine_Learning_Techniques_A_Review" TargetMode="External"/><Relationship Id="rId9" Type="http://schemas.openxmlformats.org/officeDocument/2006/relationships/hyperlink" Target="mailto:https://nsrdb.nrel.gov/assets/NSRDB%20Graphic%20Update%202021%2009%2022.6d4966d2.jp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369332"/>
          </a:xfrm>
          <a:prstGeom prst="rect">
            <a:avLst/>
          </a:prstGeom>
          <a:noFill/>
        </p:spPr>
        <p:txBody>
          <a:bodyPr wrap="square" rtlCol="0">
            <a:spAutoFit/>
          </a:bodyPr>
          <a:lstStyle/>
          <a:p>
            <a:r>
              <a:rPr lang="en-IN" dirty="0"/>
              <a:t>Solar</a:t>
            </a:r>
          </a:p>
        </p:txBody>
      </p:sp>
    </p:spTree>
    <p:extLst>
      <p:ext uri="{BB962C8B-B14F-4D97-AF65-F5344CB8AC3E}">
        <p14:creationId xmlns:p14="http://schemas.microsoft.com/office/powerpoint/2010/main" val="386851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368300" y="518809"/>
            <a:ext cx="11455400" cy="4893647"/>
          </a:xfrm>
          <a:prstGeom prst="rect">
            <a:avLst/>
          </a:prstGeom>
          <a:noFill/>
        </p:spPr>
        <p:txBody>
          <a:bodyPr wrap="square" rtlCol="0">
            <a:spAutoFit/>
          </a:bodyPr>
          <a:lstStyle/>
          <a:p>
            <a:r>
              <a:rPr lang="en-US" sz="1200" b="1" dirty="0"/>
              <a:t>Artificial Neural Networks (ANN):</a:t>
            </a:r>
          </a:p>
          <a:p>
            <a:endParaRPr lang="en-US" sz="1200" dirty="0"/>
          </a:p>
          <a:p>
            <a:r>
              <a:rPr lang="en-US" sz="1200" dirty="0"/>
              <a:t>ANN, including deep learning architectures like Long Short-Term Memory (LSTM) networks, have been utilized to capture temporal dependencies in solar radiation data. Diagne et al. (2013) applied ANN to solar radiation forecasting and achieved better results compared to statistical models.</a:t>
            </a:r>
          </a:p>
          <a:p>
            <a:r>
              <a:rPr lang="en-US" sz="1200" dirty="0"/>
              <a:t>Comparative Studies</a:t>
            </a:r>
          </a:p>
          <a:p>
            <a:r>
              <a:rPr lang="en-US" sz="1200" dirty="0"/>
              <a:t>Several comparative studies have been conducted to evaluate the performance of different machine learning models in solar radiation prediction:</a:t>
            </a:r>
          </a:p>
          <a:p>
            <a:endParaRPr lang="en-US" sz="1200" dirty="0"/>
          </a:p>
          <a:p>
            <a:r>
              <a:rPr lang="en-US" sz="1200" b="1" dirty="0" err="1"/>
              <a:t>Voyant</a:t>
            </a:r>
            <a:r>
              <a:rPr lang="en-US" sz="1200" b="1" dirty="0"/>
              <a:t> et al. (2017):</a:t>
            </a:r>
          </a:p>
          <a:p>
            <a:endParaRPr lang="en-US" sz="1200" dirty="0"/>
          </a:p>
          <a:p>
            <a:r>
              <a:rPr lang="en-US" sz="1200" dirty="0"/>
              <a:t>This study compared multiple machine learning models, including SVM, Random Forest, and ANN, for solar radiation forecasting. It concluded that ensemble methods like Random Forest and boosting techniques provided superior accuracy.</a:t>
            </a:r>
          </a:p>
          <a:p>
            <a:r>
              <a:rPr lang="en-US" sz="1200" dirty="0"/>
              <a:t>Chen et al. (2018):</a:t>
            </a:r>
          </a:p>
          <a:p>
            <a:endParaRPr lang="en-US" sz="1200" dirty="0"/>
          </a:p>
          <a:p>
            <a:r>
              <a:rPr lang="en-US" sz="1200" dirty="0"/>
              <a:t>This research compared traditional regression models with machine learning approaches like </a:t>
            </a:r>
            <a:r>
              <a:rPr lang="en-US" sz="1200" dirty="0" err="1"/>
              <a:t>XGBoost</a:t>
            </a:r>
            <a:r>
              <a:rPr lang="en-US" sz="1200" dirty="0"/>
              <a:t> and found that the latter significantly outperformed the former in terms of prediction accuracy and robustness.</a:t>
            </a:r>
          </a:p>
          <a:p>
            <a:r>
              <a:rPr lang="en-US" sz="1200" dirty="0" err="1"/>
              <a:t>Bilgili</a:t>
            </a:r>
            <a:r>
              <a:rPr lang="en-US" sz="1200" dirty="0"/>
              <a:t> et al. (2017):</a:t>
            </a:r>
          </a:p>
          <a:p>
            <a:endParaRPr lang="en-US" sz="1200" dirty="0"/>
          </a:p>
          <a:p>
            <a:r>
              <a:rPr lang="en-US" sz="1200" dirty="0"/>
              <a:t>In this study, multiple regression techniques, including linear and nonlinear models, were compared for solar radiation estimation. Machine learning models consistently outperformed traditional regression methods.</a:t>
            </a:r>
          </a:p>
          <a:p>
            <a:r>
              <a:rPr lang="en-US" sz="1200" dirty="0"/>
              <a:t>Region-Specific Studies</a:t>
            </a:r>
          </a:p>
          <a:p>
            <a:r>
              <a:rPr lang="en-US" sz="1200" dirty="0"/>
              <a:t>Several studies have focused on specific regions to tailor solar radiation prediction models to local climatic conditions:</a:t>
            </a:r>
          </a:p>
          <a:p>
            <a:endParaRPr lang="en-US" sz="1200" dirty="0"/>
          </a:p>
          <a:p>
            <a:r>
              <a:rPr lang="en-US" sz="1200" b="1" dirty="0"/>
              <a:t>India-Specific Research:</a:t>
            </a:r>
          </a:p>
          <a:p>
            <a:endParaRPr lang="en-US" sz="1200" dirty="0"/>
          </a:p>
          <a:p>
            <a:r>
              <a:rPr lang="en-US" sz="1200" dirty="0"/>
              <a:t>Kumar et al. (2015) developed a model using ANN for predicting solar radiation in various Indian cities. The study emphasized the importance of local climatic data for accurate predictions.</a:t>
            </a:r>
            <a:endParaRPr lang="en-IN" sz="1200" dirty="0"/>
          </a:p>
        </p:txBody>
      </p:sp>
    </p:spTree>
    <p:extLst>
      <p:ext uri="{BB962C8B-B14F-4D97-AF65-F5344CB8AC3E}">
        <p14:creationId xmlns:p14="http://schemas.microsoft.com/office/powerpoint/2010/main" val="635127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368300" y="518809"/>
            <a:ext cx="11455400" cy="4770537"/>
          </a:xfrm>
          <a:prstGeom prst="rect">
            <a:avLst/>
          </a:prstGeom>
          <a:noFill/>
        </p:spPr>
        <p:txBody>
          <a:bodyPr wrap="square" rtlCol="0">
            <a:spAutoFit/>
          </a:bodyPr>
          <a:lstStyle/>
          <a:p>
            <a:pPr algn="ctr"/>
            <a:r>
              <a:rPr lang="en-US" sz="1600" b="1" dirty="0"/>
              <a:t>Literature Survey</a:t>
            </a:r>
          </a:p>
          <a:p>
            <a:endParaRPr lang="en-US" sz="1200" dirty="0"/>
          </a:p>
          <a:p>
            <a:r>
              <a:rPr lang="en-US" sz="1200" dirty="0"/>
              <a:t>The literature on solar radiation prediction is extensive and spans various methodologies, from traditional empirical models to advanced machine learning techniques. This survey highlights key studies, methodologies, and findings relevant to solar radiation prediction.</a:t>
            </a:r>
          </a:p>
          <a:p>
            <a:endParaRPr lang="en-US" sz="1200" dirty="0"/>
          </a:p>
          <a:p>
            <a:r>
              <a:rPr lang="en-US" sz="1200" b="1" dirty="0"/>
              <a:t>Traditional Empirical Models</a:t>
            </a:r>
          </a:p>
          <a:p>
            <a:endParaRPr lang="en-US" sz="1200" b="1" dirty="0"/>
          </a:p>
          <a:p>
            <a:r>
              <a:rPr lang="en-US" sz="1200" dirty="0"/>
              <a:t>1. </a:t>
            </a:r>
            <a:r>
              <a:rPr lang="en-US" sz="1200" b="1" dirty="0" err="1"/>
              <a:t>Angström</a:t>
            </a:r>
            <a:r>
              <a:rPr lang="en-US" sz="1200" b="1" dirty="0"/>
              <a:t>-Prescott Equation:</a:t>
            </a:r>
          </a:p>
          <a:p>
            <a:r>
              <a:rPr lang="en-US" sz="1200" dirty="0"/>
              <a:t>   - The </a:t>
            </a:r>
            <a:r>
              <a:rPr lang="en-US" sz="1200" dirty="0" err="1"/>
              <a:t>Angström</a:t>
            </a:r>
            <a:r>
              <a:rPr lang="en-US" sz="1200" dirty="0"/>
              <a:t>-Prescott model is one of the earliest empirical approaches used to estimate solar radiation based on sunshine duration. The equation relates global solar radiation to the fraction of possible sunshine hours, calibrated using historical data for specific locations (</a:t>
            </a:r>
            <a:r>
              <a:rPr lang="en-US" sz="1200" dirty="0" err="1"/>
              <a:t>Angström</a:t>
            </a:r>
            <a:r>
              <a:rPr lang="en-US" sz="1200" dirty="0"/>
              <a:t>, 1924).</a:t>
            </a:r>
          </a:p>
          <a:p>
            <a:endParaRPr lang="en-US" sz="1200" dirty="0"/>
          </a:p>
          <a:p>
            <a:r>
              <a:rPr lang="en-US" sz="1200" dirty="0"/>
              <a:t>2. </a:t>
            </a:r>
            <a:r>
              <a:rPr lang="en-US" sz="1200" b="1" dirty="0"/>
              <a:t>Liu-Jordan Method:</a:t>
            </a:r>
          </a:p>
          <a:p>
            <a:r>
              <a:rPr lang="en-US" sz="1200" dirty="0"/>
              <a:t>   - Liu and Jordan (1960) developed a method to estimate solar radiation on tilted surfaces by using horizontal solar radiation data and geometric considerations. This method is widely used in solar energy studies and applications.</a:t>
            </a:r>
          </a:p>
          <a:p>
            <a:endParaRPr lang="en-US" sz="1200" dirty="0"/>
          </a:p>
          <a:p>
            <a:r>
              <a:rPr lang="en-US" sz="1200" b="1" dirty="0"/>
              <a:t> Statistical and Regression Models</a:t>
            </a:r>
          </a:p>
          <a:p>
            <a:endParaRPr lang="en-US" sz="1200" dirty="0"/>
          </a:p>
          <a:p>
            <a:r>
              <a:rPr lang="en-US" sz="1200" dirty="0"/>
              <a:t>1. </a:t>
            </a:r>
            <a:r>
              <a:rPr lang="en-US" sz="1200" b="1" dirty="0"/>
              <a:t>Linear Regression:</a:t>
            </a:r>
          </a:p>
          <a:p>
            <a:r>
              <a:rPr lang="en-US" sz="1200" dirty="0"/>
              <a:t>   - Linear regression has been commonly used for solar radiation prediction. While simple and easy to implement, it often fails to capture the nonlinear nature of solar radiation data (Allen et al., 1998).</a:t>
            </a:r>
          </a:p>
          <a:p>
            <a:endParaRPr lang="en-US" sz="1200" dirty="0"/>
          </a:p>
          <a:p>
            <a:r>
              <a:rPr lang="en-US" sz="1200" dirty="0"/>
              <a:t>2. </a:t>
            </a:r>
            <a:r>
              <a:rPr lang="en-US" sz="1200" b="1" dirty="0"/>
              <a:t>Multiple Linear Regression (MLR):</a:t>
            </a:r>
          </a:p>
          <a:p>
            <a:r>
              <a:rPr lang="en-US" sz="1200" dirty="0"/>
              <a:t>   - MLR extends linear regression by considering multiple predictors. Studies have shown MLR to be more accurate than simple linear regression but still limited in handling complex relationships (</a:t>
            </a:r>
            <a:r>
              <a:rPr lang="en-US" sz="1200" dirty="0" err="1"/>
              <a:t>Besharat</a:t>
            </a:r>
            <a:r>
              <a:rPr lang="en-US" sz="1200" dirty="0"/>
              <a:t> et al., 2013).</a:t>
            </a:r>
          </a:p>
          <a:p>
            <a:endParaRPr lang="en-IN" sz="1200" dirty="0"/>
          </a:p>
        </p:txBody>
      </p:sp>
    </p:spTree>
    <p:extLst>
      <p:ext uri="{BB962C8B-B14F-4D97-AF65-F5344CB8AC3E}">
        <p14:creationId xmlns:p14="http://schemas.microsoft.com/office/powerpoint/2010/main" val="1363480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368300" y="518809"/>
            <a:ext cx="11455400" cy="4154984"/>
          </a:xfrm>
          <a:prstGeom prst="rect">
            <a:avLst/>
          </a:prstGeom>
          <a:noFill/>
        </p:spPr>
        <p:txBody>
          <a:bodyPr wrap="square" rtlCol="0">
            <a:spAutoFit/>
          </a:bodyPr>
          <a:lstStyle/>
          <a:p>
            <a:r>
              <a:rPr lang="en-US" sz="1200" b="1" dirty="0"/>
              <a:t>Machine Learning Approaches</a:t>
            </a:r>
          </a:p>
          <a:p>
            <a:endParaRPr lang="en-US" sz="1200" b="1" dirty="0"/>
          </a:p>
          <a:p>
            <a:r>
              <a:rPr lang="en-US" sz="1200" dirty="0"/>
              <a:t>1</a:t>
            </a:r>
            <a:r>
              <a:rPr lang="en-US" sz="1200" b="1" dirty="0"/>
              <a:t>. Support Vector Machines (SVM):</a:t>
            </a:r>
          </a:p>
          <a:p>
            <a:r>
              <a:rPr lang="en-US" sz="1200" dirty="0"/>
              <a:t>   - SVM has been applied to solar radiation prediction due to its capability to handle high-dimensional and nonlinear data. </a:t>
            </a:r>
            <a:r>
              <a:rPr lang="en-US" sz="1200" dirty="0" err="1"/>
              <a:t>Mohandes</a:t>
            </a:r>
            <a:r>
              <a:rPr lang="en-US" sz="1200" dirty="0"/>
              <a:t> et al. (2004) demonstrated the effectiveness of SVM in predicting daily solar radiation, outperforming traditional regression models.</a:t>
            </a:r>
          </a:p>
          <a:p>
            <a:endParaRPr lang="en-US" sz="1200" dirty="0"/>
          </a:p>
          <a:p>
            <a:r>
              <a:rPr lang="en-US" sz="1200" dirty="0"/>
              <a:t>2. </a:t>
            </a:r>
            <a:r>
              <a:rPr lang="en-US" sz="1200" b="1" dirty="0"/>
              <a:t>Artificial Neural Networks (ANN):</a:t>
            </a:r>
          </a:p>
          <a:p>
            <a:r>
              <a:rPr lang="en-US" sz="1200" dirty="0"/>
              <a:t>   - ANN models, including feedforward and recurrent architectures, have shown significant promise in solar radiation forecasting. Diagne et al. (2013) highlighted the superior performance of ANN in capturing nonlinear patterns in solar radiation data.</a:t>
            </a:r>
          </a:p>
          <a:p>
            <a:endParaRPr lang="en-US" sz="1200" dirty="0"/>
          </a:p>
          <a:p>
            <a:r>
              <a:rPr lang="en-US" sz="1200" dirty="0"/>
              <a:t>3. </a:t>
            </a:r>
            <a:r>
              <a:rPr lang="en-US" sz="1200" b="1" dirty="0"/>
              <a:t>Random Forest:</a:t>
            </a:r>
          </a:p>
          <a:p>
            <a:r>
              <a:rPr lang="en-US" sz="1200" dirty="0"/>
              <a:t>   - Random Forest, an ensemble learning technique, has been effectively used for solar radiation prediction. </a:t>
            </a:r>
            <a:r>
              <a:rPr lang="en-US" sz="1200" dirty="0" err="1"/>
              <a:t>Voyant</a:t>
            </a:r>
            <a:r>
              <a:rPr lang="en-US" sz="1200" dirty="0"/>
              <a:t> et al. (2017) demonstrated that Random Forest models provided robust predictions with lower error rates compared to other models.</a:t>
            </a:r>
          </a:p>
          <a:p>
            <a:endParaRPr lang="en-US" sz="1200" dirty="0"/>
          </a:p>
          <a:p>
            <a:r>
              <a:rPr lang="en-US" sz="1200" dirty="0"/>
              <a:t>4. </a:t>
            </a:r>
            <a:r>
              <a:rPr lang="en-US" sz="1200" b="1" dirty="0"/>
              <a:t>Gradient Boosting:</a:t>
            </a:r>
          </a:p>
          <a:p>
            <a:r>
              <a:rPr lang="en-US" sz="1200" dirty="0"/>
              <a:t>   - Gradient Boosting Machines (GBM) and its advanced version, </a:t>
            </a:r>
            <a:r>
              <a:rPr lang="en-US" sz="1200" dirty="0" err="1"/>
              <a:t>XGBoost</a:t>
            </a:r>
            <a:r>
              <a:rPr lang="en-US" sz="1200" dirty="0"/>
              <a:t>, have gained popularity for their high predictive accuracy and efficiency. Chen et al. (2018) found </a:t>
            </a:r>
            <a:r>
              <a:rPr lang="en-US" sz="1200" dirty="0" err="1"/>
              <a:t>XGBoost</a:t>
            </a:r>
            <a:r>
              <a:rPr lang="en-US" sz="1200" dirty="0"/>
              <a:t> to significantly improve short-term solar radiation forecasts compared to traditional methods.</a:t>
            </a:r>
          </a:p>
          <a:p>
            <a:endParaRPr lang="en-US" sz="1200" dirty="0"/>
          </a:p>
          <a:p>
            <a:r>
              <a:rPr lang="en-US" sz="1200" dirty="0"/>
              <a:t>5. </a:t>
            </a:r>
            <a:r>
              <a:rPr lang="en-US" sz="1200" b="1" dirty="0"/>
              <a:t>K-Nearest Neighbors (KNN):</a:t>
            </a:r>
          </a:p>
          <a:p>
            <a:r>
              <a:rPr lang="en-US" sz="1200" dirty="0"/>
              <a:t>   - KNN, a simple yet effective algorithm, has also been used for solar radiation prediction. The performance of KNN heavily depends on the choice of k and the distance metric used (</a:t>
            </a:r>
            <a:r>
              <a:rPr lang="en-US" sz="1200" dirty="0" err="1"/>
              <a:t>Bilgili</a:t>
            </a:r>
            <a:r>
              <a:rPr lang="en-US" sz="1200" dirty="0"/>
              <a:t> et al., 2017).</a:t>
            </a:r>
          </a:p>
          <a:p>
            <a:endParaRPr lang="en-IN" sz="1200" dirty="0"/>
          </a:p>
        </p:txBody>
      </p:sp>
    </p:spTree>
    <p:extLst>
      <p:ext uri="{BB962C8B-B14F-4D97-AF65-F5344CB8AC3E}">
        <p14:creationId xmlns:p14="http://schemas.microsoft.com/office/powerpoint/2010/main" val="210475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368300" y="518809"/>
            <a:ext cx="11455400" cy="4524315"/>
          </a:xfrm>
          <a:prstGeom prst="rect">
            <a:avLst/>
          </a:prstGeom>
          <a:noFill/>
        </p:spPr>
        <p:txBody>
          <a:bodyPr wrap="square" rtlCol="0">
            <a:spAutoFit/>
          </a:bodyPr>
          <a:lstStyle/>
          <a:p>
            <a:r>
              <a:rPr lang="en-US" sz="1200" b="1" dirty="0"/>
              <a:t>Comparative Studies</a:t>
            </a:r>
          </a:p>
          <a:p>
            <a:endParaRPr lang="en-US" sz="1200" dirty="0"/>
          </a:p>
          <a:p>
            <a:r>
              <a:rPr lang="en-US" sz="1200" dirty="0"/>
              <a:t>1. </a:t>
            </a:r>
            <a:r>
              <a:rPr lang="en-US" sz="1200" b="1" dirty="0" err="1"/>
              <a:t>Voyant</a:t>
            </a:r>
            <a:r>
              <a:rPr lang="en-US" sz="1200" b="1" dirty="0"/>
              <a:t> et al. (2017):</a:t>
            </a:r>
          </a:p>
          <a:p>
            <a:r>
              <a:rPr lang="en-US" sz="1200" dirty="0"/>
              <a:t>   - This study compared several machine learning models, including SVM, ANN, Random Forest, and GBM, for solar radiation forecasting. The results indicated that ensemble methods like Random Forest and Gradient Boosting generally outperformed single models in terms of accuracy and robustness.</a:t>
            </a:r>
          </a:p>
          <a:p>
            <a:endParaRPr lang="en-US" sz="1200" dirty="0"/>
          </a:p>
          <a:p>
            <a:r>
              <a:rPr lang="en-US" sz="1200" dirty="0"/>
              <a:t>2. </a:t>
            </a:r>
            <a:r>
              <a:rPr lang="en-US" sz="1200" b="1" dirty="0"/>
              <a:t>Chen et al. (2018):</a:t>
            </a:r>
          </a:p>
          <a:p>
            <a:r>
              <a:rPr lang="en-US" sz="1200" dirty="0"/>
              <a:t>   - A comprehensive comparison of traditional regression models and advanced machine learning techniques for solar radiation prediction. The study concluded that </a:t>
            </a:r>
            <a:r>
              <a:rPr lang="en-US" sz="1200" dirty="0" err="1"/>
              <a:t>XGBoost</a:t>
            </a:r>
            <a:r>
              <a:rPr lang="en-US" sz="1200" dirty="0"/>
              <a:t> provided the best performance, with significant improvements over linear and nonlinear regression models.</a:t>
            </a:r>
          </a:p>
          <a:p>
            <a:endParaRPr lang="en-US" sz="1200" dirty="0"/>
          </a:p>
          <a:p>
            <a:r>
              <a:rPr lang="en-US" sz="1200" dirty="0"/>
              <a:t>3. </a:t>
            </a:r>
            <a:r>
              <a:rPr lang="en-US" sz="1200" b="1" dirty="0" err="1"/>
              <a:t>Bilgili</a:t>
            </a:r>
            <a:r>
              <a:rPr lang="en-US" sz="1200" b="1" dirty="0"/>
              <a:t> et al. (2017):</a:t>
            </a:r>
          </a:p>
          <a:p>
            <a:r>
              <a:rPr lang="en-US" sz="1200" dirty="0"/>
              <a:t>   - Investigated the performance of various regression techniques, including linear regression, SVM, and KNN, for estimating solar radiation. The findings suggested that machine learning models consistently provided better accuracy compared to traditional regression methods.</a:t>
            </a:r>
          </a:p>
          <a:p>
            <a:endParaRPr lang="en-US" sz="1200" dirty="0"/>
          </a:p>
          <a:p>
            <a:r>
              <a:rPr lang="en-US" sz="1200" b="1" dirty="0"/>
              <a:t>Region-Specific Studies</a:t>
            </a:r>
          </a:p>
          <a:p>
            <a:endParaRPr lang="en-US" sz="1200" dirty="0"/>
          </a:p>
          <a:p>
            <a:r>
              <a:rPr lang="en-US" sz="1200" dirty="0"/>
              <a:t>1. </a:t>
            </a:r>
            <a:r>
              <a:rPr lang="en-US" sz="1200" b="1" dirty="0"/>
              <a:t>India-Specific Research:</a:t>
            </a:r>
          </a:p>
          <a:p>
            <a:r>
              <a:rPr lang="en-US" sz="1200" dirty="0"/>
              <a:t>   - Kumar et al. (2015) developed an ANN-based model for predicting solar radiation in different Indian cities. The study emphasized the importance of using local climatic data to improve prediction accuracy and demonstrated the effectiveness of ANN in capturing regional patterns.</a:t>
            </a:r>
          </a:p>
          <a:p>
            <a:endParaRPr lang="en-US" sz="1200" dirty="0"/>
          </a:p>
          <a:p>
            <a:r>
              <a:rPr lang="en-US" sz="1200" dirty="0"/>
              <a:t>2. </a:t>
            </a:r>
            <a:r>
              <a:rPr lang="en-US" sz="1200" b="1" dirty="0"/>
              <a:t>Regional Models:</a:t>
            </a:r>
          </a:p>
          <a:p>
            <a:r>
              <a:rPr lang="en-US" sz="1200" dirty="0"/>
              <a:t>   - Similar studies in other regions, such as Europe and North America, have shown that region-specific models calibrated with local data often yield better predictions. For example, studies in Europe have highlighted the benefits of using local meteorological data to improve model performance (Ibrahim et al., 2012).</a:t>
            </a:r>
          </a:p>
          <a:p>
            <a:endParaRPr lang="en-US" sz="1200" dirty="0"/>
          </a:p>
        </p:txBody>
      </p:sp>
    </p:spTree>
    <p:extLst>
      <p:ext uri="{BB962C8B-B14F-4D97-AF65-F5344CB8AC3E}">
        <p14:creationId xmlns:p14="http://schemas.microsoft.com/office/powerpoint/2010/main" val="349090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368300" y="518809"/>
            <a:ext cx="11455400" cy="4893647"/>
          </a:xfrm>
          <a:prstGeom prst="rect">
            <a:avLst/>
          </a:prstGeom>
          <a:noFill/>
        </p:spPr>
        <p:txBody>
          <a:bodyPr wrap="square" rtlCol="0">
            <a:spAutoFit/>
          </a:bodyPr>
          <a:lstStyle/>
          <a:p>
            <a:r>
              <a:rPr lang="en-US" sz="1200" b="1" dirty="0"/>
              <a:t>Advancements in Data Sources and Techniques</a:t>
            </a:r>
          </a:p>
          <a:p>
            <a:endParaRPr lang="en-US" sz="1200" dirty="0"/>
          </a:p>
          <a:p>
            <a:r>
              <a:rPr lang="en-US" sz="1200" dirty="0"/>
              <a:t>1. </a:t>
            </a:r>
            <a:r>
              <a:rPr lang="en-US" sz="1200" b="1" dirty="0"/>
              <a:t>Satellite Data:</a:t>
            </a:r>
          </a:p>
          <a:p>
            <a:r>
              <a:rPr lang="en-US" sz="1200" dirty="0"/>
              <a:t>   - The use of satellite data for solar radiation estimation has become increasingly common, providing high-resolution and real-time information. This has enhanced the accuracy of prediction models by incorporating spatial variability (Perez et al., 2013).</a:t>
            </a:r>
          </a:p>
          <a:p>
            <a:endParaRPr lang="en-US" sz="1200" dirty="0"/>
          </a:p>
          <a:p>
            <a:r>
              <a:rPr lang="en-US" sz="1200" dirty="0"/>
              <a:t>2. </a:t>
            </a:r>
            <a:r>
              <a:rPr lang="en-US" sz="1200" b="1" dirty="0"/>
              <a:t>Internet of Things (IoT) and Real-Time Monitoring:</a:t>
            </a:r>
          </a:p>
          <a:p>
            <a:r>
              <a:rPr lang="en-US" sz="1200" dirty="0"/>
              <a:t>   - IoT devices for real-time monitoring of solar radiation and other meteorological parameters have facilitated the development of dynamic and responsive prediction models. These systems enable continuous data collection and model updates (</a:t>
            </a:r>
            <a:r>
              <a:rPr lang="en-US" sz="1200" dirty="0" err="1"/>
              <a:t>Duchon</a:t>
            </a:r>
            <a:r>
              <a:rPr lang="en-US" sz="1200" dirty="0"/>
              <a:t> et al., 2017).</a:t>
            </a:r>
          </a:p>
          <a:p>
            <a:endParaRPr lang="en-US" sz="1200" dirty="0"/>
          </a:p>
          <a:p>
            <a:r>
              <a:rPr lang="en-US" sz="1200" b="1" dirty="0"/>
              <a:t>Future Directions</a:t>
            </a:r>
          </a:p>
          <a:p>
            <a:endParaRPr lang="en-US" sz="1200" dirty="0"/>
          </a:p>
          <a:p>
            <a:r>
              <a:rPr lang="en-US" sz="1200" dirty="0"/>
              <a:t>1. </a:t>
            </a:r>
            <a:r>
              <a:rPr lang="en-US" sz="1200" b="1" dirty="0"/>
              <a:t>Hybrid Models:</a:t>
            </a:r>
          </a:p>
          <a:p>
            <a:r>
              <a:rPr lang="en-US" sz="1200" dirty="0"/>
              <a:t>   - Combining physical models with machine learning techniques to leverage the strengths of both approaches has shown promise. Hybrid models can improve accuracy and provide more reliable predictions (Wang et al., 2019).</a:t>
            </a:r>
          </a:p>
          <a:p>
            <a:endParaRPr lang="en-US" sz="1200" dirty="0"/>
          </a:p>
          <a:p>
            <a:r>
              <a:rPr lang="en-US" sz="1200" dirty="0"/>
              <a:t>2. </a:t>
            </a:r>
            <a:r>
              <a:rPr lang="en-US" sz="1200" b="1" dirty="0"/>
              <a:t>Advanced Deep Learning Models:</a:t>
            </a:r>
          </a:p>
          <a:p>
            <a:r>
              <a:rPr lang="en-US" sz="1200" dirty="0"/>
              <a:t>   - Recent advancements in deep learning, such as Convolutional Neural Networks (CNNs) and Transformer models, offer new opportunities for improving solar radiation predictions. These models can capture complex spatial and temporal dependencies in the data (Rahman et al., 2020).</a:t>
            </a:r>
          </a:p>
          <a:p>
            <a:endParaRPr lang="en-US" sz="1200" dirty="0"/>
          </a:p>
          <a:p>
            <a:r>
              <a:rPr lang="en-US" sz="1200" dirty="0"/>
              <a:t>3. </a:t>
            </a:r>
            <a:r>
              <a:rPr lang="en-US" sz="1200" b="1" dirty="0"/>
              <a:t>Climate Change Integration:</a:t>
            </a:r>
          </a:p>
          <a:p>
            <a:r>
              <a:rPr lang="en-US" sz="1200" dirty="0"/>
              <a:t>   - Incorporating climate change projections into prediction models can help account for long-term variations in solar radiation patterns, improving the models' robustness and reliability (Zhang et al., 2021).</a:t>
            </a:r>
          </a:p>
          <a:p>
            <a:endParaRPr lang="en-US" sz="1200" dirty="0"/>
          </a:p>
          <a:p>
            <a:r>
              <a:rPr lang="en-US" sz="1200" dirty="0"/>
              <a:t>Overall, the literature highlights the evolution from traditional empirical models to advanced machine learning techniques in solar radiation prediction. Machine learning models, especially ensemble and deep learning methods, have demonstrated significant improvements in accuracy and robustness, making them valuable tools for solar energy applications.</a:t>
            </a:r>
            <a:endParaRPr lang="en-IN" sz="1200" dirty="0"/>
          </a:p>
        </p:txBody>
      </p:sp>
    </p:spTree>
    <p:extLst>
      <p:ext uri="{BB962C8B-B14F-4D97-AF65-F5344CB8AC3E}">
        <p14:creationId xmlns:p14="http://schemas.microsoft.com/office/powerpoint/2010/main" val="975186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2000548"/>
          </a:xfrm>
          <a:prstGeom prst="rect">
            <a:avLst/>
          </a:prstGeom>
          <a:noFill/>
        </p:spPr>
        <p:txBody>
          <a:bodyPr wrap="square" rtlCol="0">
            <a:spAutoFit/>
          </a:bodyPr>
          <a:lstStyle/>
          <a:p>
            <a:pPr algn="ctr"/>
            <a:r>
              <a:rPr lang="en-IN" b="1" dirty="0"/>
              <a:t>Methodology</a:t>
            </a:r>
          </a:p>
          <a:p>
            <a:endParaRPr lang="en-US" sz="1200" dirty="0"/>
          </a:p>
          <a:p>
            <a:r>
              <a:rPr lang="en-US" sz="1200" dirty="0"/>
              <a:t>In this section, I present the proposed model for weather forecasting using machine learning., it also contains a description of the dataset, its acquisition and pre- processing and the analysis of the Algorithm used. </a:t>
            </a:r>
            <a:endParaRPr lang="en-IN" sz="1200" dirty="0"/>
          </a:p>
          <a:p>
            <a:endParaRPr lang="en-IN" dirty="0"/>
          </a:p>
          <a:p>
            <a:r>
              <a:rPr lang="en-IN" sz="1600" dirty="0"/>
              <a:t>Proposed Model</a:t>
            </a:r>
          </a:p>
          <a:p>
            <a:endParaRPr lang="en-IN" dirty="0"/>
          </a:p>
          <a:p>
            <a:endParaRPr lang="en-IN" dirty="0"/>
          </a:p>
        </p:txBody>
      </p:sp>
      <p:sp>
        <p:nvSpPr>
          <p:cNvPr id="2" name="Rectangle: Rounded Corners 1">
            <a:extLst>
              <a:ext uri="{FF2B5EF4-FFF2-40B4-BE49-F238E27FC236}">
                <a16:creationId xmlns:a16="http://schemas.microsoft.com/office/drawing/2014/main" id="{4137644E-0C36-9E2E-209D-9BD292053C89}"/>
              </a:ext>
            </a:extLst>
          </p:cNvPr>
          <p:cNvSpPr/>
          <p:nvPr/>
        </p:nvSpPr>
        <p:spPr>
          <a:xfrm>
            <a:off x="4929578" y="2290749"/>
            <a:ext cx="1862667" cy="30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Input Data </a:t>
            </a:r>
          </a:p>
        </p:txBody>
      </p:sp>
      <p:sp>
        <p:nvSpPr>
          <p:cNvPr id="3" name="Rectangle: Rounded Corners 2">
            <a:extLst>
              <a:ext uri="{FF2B5EF4-FFF2-40B4-BE49-F238E27FC236}">
                <a16:creationId xmlns:a16="http://schemas.microsoft.com/office/drawing/2014/main" id="{6493E81E-90DF-FC62-E96D-11D1FE78295D}"/>
              </a:ext>
            </a:extLst>
          </p:cNvPr>
          <p:cNvSpPr/>
          <p:nvPr/>
        </p:nvSpPr>
        <p:spPr>
          <a:xfrm>
            <a:off x="4929578" y="3040878"/>
            <a:ext cx="1862667" cy="30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Data pre- processing</a:t>
            </a:r>
          </a:p>
        </p:txBody>
      </p:sp>
      <p:sp>
        <p:nvSpPr>
          <p:cNvPr id="4" name="Rectangle: Rounded Corners 3">
            <a:extLst>
              <a:ext uri="{FF2B5EF4-FFF2-40B4-BE49-F238E27FC236}">
                <a16:creationId xmlns:a16="http://schemas.microsoft.com/office/drawing/2014/main" id="{1E1AB8D4-4037-33E1-CF82-9C6530EE85DD}"/>
              </a:ext>
            </a:extLst>
          </p:cNvPr>
          <p:cNvSpPr/>
          <p:nvPr/>
        </p:nvSpPr>
        <p:spPr>
          <a:xfrm>
            <a:off x="4929577" y="6074667"/>
            <a:ext cx="1862667" cy="30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Output: Predicted Result</a:t>
            </a:r>
          </a:p>
        </p:txBody>
      </p:sp>
      <p:sp>
        <p:nvSpPr>
          <p:cNvPr id="7" name="Rectangle: Rounded Corners 6">
            <a:extLst>
              <a:ext uri="{FF2B5EF4-FFF2-40B4-BE49-F238E27FC236}">
                <a16:creationId xmlns:a16="http://schemas.microsoft.com/office/drawing/2014/main" id="{179E4054-7F88-FBA8-8702-0BBFDA78F0F6}"/>
              </a:ext>
            </a:extLst>
          </p:cNvPr>
          <p:cNvSpPr/>
          <p:nvPr/>
        </p:nvSpPr>
        <p:spPr>
          <a:xfrm>
            <a:off x="4929577" y="5286916"/>
            <a:ext cx="1862667" cy="30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Machine Learning Algorithm</a:t>
            </a:r>
          </a:p>
        </p:txBody>
      </p:sp>
      <p:sp>
        <p:nvSpPr>
          <p:cNvPr id="8" name="Rectangle: Rounded Corners 7">
            <a:extLst>
              <a:ext uri="{FF2B5EF4-FFF2-40B4-BE49-F238E27FC236}">
                <a16:creationId xmlns:a16="http://schemas.microsoft.com/office/drawing/2014/main" id="{CC1473CB-76D1-6FDA-310B-0CE269B3B67D}"/>
              </a:ext>
            </a:extLst>
          </p:cNvPr>
          <p:cNvSpPr/>
          <p:nvPr/>
        </p:nvSpPr>
        <p:spPr>
          <a:xfrm>
            <a:off x="4929577" y="4524981"/>
            <a:ext cx="1862667" cy="30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Training data</a:t>
            </a:r>
          </a:p>
        </p:txBody>
      </p:sp>
      <p:sp>
        <p:nvSpPr>
          <p:cNvPr id="9" name="Rectangle: Rounded Corners 8">
            <a:extLst>
              <a:ext uri="{FF2B5EF4-FFF2-40B4-BE49-F238E27FC236}">
                <a16:creationId xmlns:a16="http://schemas.microsoft.com/office/drawing/2014/main" id="{50170F18-1AE0-9D05-E27C-1997671C92ED}"/>
              </a:ext>
            </a:extLst>
          </p:cNvPr>
          <p:cNvSpPr/>
          <p:nvPr/>
        </p:nvSpPr>
        <p:spPr>
          <a:xfrm>
            <a:off x="4929577" y="3763046"/>
            <a:ext cx="1862667" cy="30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Attribute Selection</a:t>
            </a:r>
          </a:p>
        </p:txBody>
      </p:sp>
      <p:sp>
        <p:nvSpPr>
          <p:cNvPr id="10" name="Rectangle: Rounded Corners 9">
            <a:extLst>
              <a:ext uri="{FF2B5EF4-FFF2-40B4-BE49-F238E27FC236}">
                <a16:creationId xmlns:a16="http://schemas.microsoft.com/office/drawing/2014/main" id="{E5915687-C49E-2F64-B4F2-5BAE20A0D2A9}"/>
              </a:ext>
            </a:extLst>
          </p:cNvPr>
          <p:cNvSpPr/>
          <p:nvPr/>
        </p:nvSpPr>
        <p:spPr>
          <a:xfrm>
            <a:off x="2099733" y="5286916"/>
            <a:ext cx="1636047" cy="30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Testing Data </a:t>
            </a:r>
          </a:p>
        </p:txBody>
      </p:sp>
      <p:cxnSp>
        <p:nvCxnSpPr>
          <p:cNvPr id="12" name="Straight Arrow Connector 11">
            <a:extLst>
              <a:ext uri="{FF2B5EF4-FFF2-40B4-BE49-F238E27FC236}">
                <a16:creationId xmlns:a16="http://schemas.microsoft.com/office/drawing/2014/main" id="{2BB605F8-ADF9-06BC-88B2-4F6C9C160C3D}"/>
              </a:ext>
            </a:extLst>
          </p:cNvPr>
          <p:cNvCxnSpPr>
            <a:stCxn id="2" idx="2"/>
          </p:cNvCxnSpPr>
          <p:nvPr/>
        </p:nvCxnSpPr>
        <p:spPr>
          <a:xfrm flipH="1">
            <a:off x="5858933" y="2595549"/>
            <a:ext cx="1979" cy="445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1B8F41B-C771-6981-937B-AECCBA958267}"/>
              </a:ext>
            </a:extLst>
          </p:cNvPr>
          <p:cNvCxnSpPr>
            <a:stCxn id="3" idx="2"/>
          </p:cNvCxnSpPr>
          <p:nvPr/>
        </p:nvCxnSpPr>
        <p:spPr>
          <a:xfrm flipH="1">
            <a:off x="5858933" y="3345678"/>
            <a:ext cx="1979" cy="4173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4892631-0BC0-F573-7D21-EB0D715DBD8C}"/>
              </a:ext>
            </a:extLst>
          </p:cNvPr>
          <p:cNvCxnSpPr>
            <a:stCxn id="9" idx="2"/>
            <a:endCxn id="8" idx="0"/>
          </p:cNvCxnSpPr>
          <p:nvPr/>
        </p:nvCxnSpPr>
        <p:spPr>
          <a:xfrm flipH="1">
            <a:off x="5858933" y="4067846"/>
            <a:ext cx="1978" cy="4571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B2714AB-5DF9-9A72-7D1E-41E907DB4A45}"/>
              </a:ext>
            </a:extLst>
          </p:cNvPr>
          <p:cNvCxnSpPr>
            <a:stCxn id="8" idx="2"/>
            <a:endCxn id="7" idx="0"/>
          </p:cNvCxnSpPr>
          <p:nvPr/>
        </p:nvCxnSpPr>
        <p:spPr>
          <a:xfrm>
            <a:off x="5860911" y="4829781"/>
            <a:ext cx="0" cy="4571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2459B12D-B6F7-4AAF-9B07-C58258CDA93C}"/>
              </a:ext>
            </a:extLst>
          </p:cNvPr>
          <p:cNvCxnSpPr>
            <a:stCxn id="7" idx="2"/>
            <a:endCxn id="4" idx="0"/>
          </p:cNvCxnSpPr>
          <p:nvPr/>
        </p:nvCxnSpPr>
        <p:spPr>
          <a:xfrm>
            <a:off x="5860911" y="5591716"/>
            <a:ext cx="0" cy="4829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B9F6533C-454C-AE93-D421-C210722BDFAA}"/>
              </a:ext>
            </a:extLst>
          </p:cNvPr>
          <p:cNvCxnSpPr>
            <a:stCxn id="10" idx="3"/>
          </p:cNvCxnSpPr>
          <p:nvPr/>
        </p:nvCxnSpPr>
        <p:spPr>
          <a:xfrm>
            <a:off x="3735780" y="5439316"/>
            <a:ext cx="1193797" cy="132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54182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6678751"/>
          </a:xfrm>
          <a:prstGeom prst="rect">
            <a:avLst/>
          </a:prstGeom>
          <a:noFill/>
        </p:spPr>
        <p:txBody>
          <a:bodyPr wrap="square" rtlCol="0">
            <a:spAutoFit/>
          </a:bodyPr>
          <a:lstStyle/>
          <a:p>
            <a:r>
              <a:rPr lang="en-IN" sz="1600" b="1" dirty="0"/>
              <a:t>Data acquisition and pre- processing</a:t>
            </a:r>
          </a:p>
          <a:p>
            <a:endParaRPr lang="en-IN" sz="1600" dirty="0"/>
          </a:p>
          <a:p>
            <a:r>
              <a:rPr lang="en-US" sz="1200" dirty="0"/>
              <a:t>Data for this project was sourced from reputable meteorological databases such as the NASA Prediction Of Worldwide Energy Resources (POWER) | Data Access Viewer Enhanced (</a:t>
            </a:r>
            <a:r>
              <a:rPr lang="en-US" sz="1200" dirty="0" err="1"/>
              <a:t>DAVe</a:t>
            </a:r>
            <a:r>
              <a:rPr lang="en-US" sz="1200" dirty="0"/>
              <a:t>) v2.3.4. The dataset includes variables such as solar radiation, temperature, humidity, wind speed, and other meteorological parameters recorded over several years.</a:t>
            </a:r>
          </a:p>
          <a:p>
            <a:endParaRPr lang="en-US" sz="1200" dirty="0"/>
          </a:p>
          <a:p>
            <a:r>
              <a:rPr lang="en-US" sz="1200" dirty="0"/>
              <a:t>The data was for the region of Central Eastern India for the period 1984 to 2022, the file format was a Comma Separated Value (CSV) which contains 10920 rows and 9 columns, the columns which were identified as </a:t>
            </a:r>
          </a:p>
          <a:p>
            <a:endParaRPr lang="en-US" sz="1200" dirty="0"/>
          </a:p>
          <a:p>
            <a:r>
              <a:rPr lang="en-US" sz="1200" dirty="0"/>
              <a:t>• </a:t>
            </a:r>
            <a:r>
              <a:rPr lang="en-US" sz="1200" b="1" dirty="0"/>
              <a:t>YEAR</a:t>
            </a:r>
            <a:r>
              <a:rPr lang="en-US" sz="1200" dirty="0"/>
              <a:t>: The year of the observation.</a:t>
            </a:r>
          </a:p>
          <a:p>
            <a:r>
              <a:rPr lang="en-US" sz="1200" dirty="0"/>
              <a:t>• </a:t>
            </a:r>
            <a:r>
              <a:rPr lang="en-US" sz="1200" b="1" dirty="0"/>
              <a:t>LAT</a:t>
            </a:r>
            <a:r>
              <a:rPr lang="en-US" sz="1200" dirty="0"/>
              <a:t>: Latitude of the </a:t>
            </a:r>
            <a:r>
              <a:rPr lang="en-US" sz="1200" dirty="0">
                <a:latin typeface="Calibri body"/>
              </a:rPr>
              <a:t>location. (</a:t>
            </a:r>
            <a:r>
              <a:rPr lang="en-IN" sz="1200" b="0" i="0" u="none" strike="noStrike" dirty="0">
                <a:solidFill>
                  <a:srgbClr val="000000"/>
                </a:solidFill>
                <a:effectLst/>
                <a:latin typeface="Calibri body"/>
              </a:rPr>
              <a:t>19.75 to 26.25</a:t>
            </a:r>
            <a:r>
              <a:rPr lang="en-IN" sz="1200" dirty="0">
                <a:latin typeface="Calibri body"/>
              </a:rPr>
              <a:t>  </a:t>
            </a:r>
            <a:r>
              <a:rPr lang="en-US" sz="1200" dirty="0">
                <a:latin typeface="Calibri body"/>
              </a:rPr>
              <a:t>)</a:t>
            </a:r>
          </a:p>
          <a:p>
            <a:r>
              <a:rPr lang="en-US" sz="1200" dirty="0"/>
              <a:t>• </a:t>
            </a:r>
            <a:r>
              <a:rPr lang="en-US" sz="1200" b="1" dirty="0"/>
              <a:t>LON</a:t>
            </a:r>
            <a:r>
              <a:rPr lang="en-US" sz="1200" dirty="0"/>
              <a:t>: Longitude of the </a:t>
            </a:r>
            <a:r>
              <a:rPr lang="en-US" sz="1200" dirty="0">
                <a:latin typeface="Calibri body"/>
              </a:rPr>
              <a:t>location. (</a:t>
            </a:r>
            <a:r>
              <a:rPr lang="en-IN" sz="1200" b="0" i="0" u="none" strike="noStrike" dirty="0">
                <a:solidFill>
                  <a:srgbClr val="000000"/>
                </a:solidFill>
                <a:effectLst/>
                <a:latin typeface="Calibri body"/>
              </a:rPr>
              <a:t>78.75</a:t>
            </a:r>
            <a:r>
              <a:rPr lang="en-IN" sz="1200" dirty="0">
                <a:latin typeface="Calibri body"/>
              </a:rPr>
              <a:t> to </a:t>
            </a:r>
            <a:r>
              <a:rPr lang="en-IN" sz="1200" b="0" i="0" u="none" strike="noStrike" dirty="0">
                <a:solidFill>
                  <a:srgbClr val="000000"/>
                </a:solidFill>
                <a:effectLst/>
                <a:latin typeface="Calibri body"/>
              </a:rPr>
              <a:t>88.25</a:t>
            </a:r>
            <a:r>
              <a:rPr lang="en-IN" sz="1200" dirty="0">
                <a:latin typeface="Calibri body"/>
              </a:rPr>
              <a:t>  </a:t>
            </a:r>
            <a:r>
              <a:rPr lang="en-US" sz="1200" dirty="0">
                <a:latin typeface="Calibri body"/>
              </a:rPr>
              <a:t>)</a:t>
            </a:r>
          </a:p>
          <a:p>
            <a:r>
              <a:rPr lang="en-US" sz="1200" dirty="0"/>
              <a:t>• </a:t>
            </a:r>
            <a:r>
              <a:rPr lang="en-US" sz="1200" b="1" dirty="0"/>
              <a:t>ALLSKY_SFC_SW_DWN</a:t>
            </a:r>
            <a:r>
              <a:rPr lang="en-US" sz="1200" dirty="0"/>
              <a:t>: Downward shortwave radiation flux at the surface under all-sky conditions (solar irradiance).</a:t>
            </a:r>
          </a:p>
          <a:p>
            <a:r>
              <a:rPr lang="en-US" sz="1200" dirty="0"/>
              <a:t>• </a:t>
            </a:r>
            <a:r>
              <a:rPr lang="en-US" sz="1200" b="1" dirty="0"/>
              <a:t>T2M</a:t>
            </a:r>
            <a:r>
              <a:rPr lang="en-US" sz="1200" dirty="0"/>
              <a:t>: Temperature at 2 meters above the surface.</a:t>
            </a:r>
          </a:p>
          <a:p>
            <a:r>
              <a:rPr lang="en-US" sz="1200" dirty="0"/>
              <a:t>• </a:t>
            </a:r>
            <a:r>
              <a:rPr lang="en-US" sz="1200" b="1" dirty="0"/>
              <a:t>QV2M</a:t>
            </a:r>
            <a:r>
              <a:rPr lang="en-US" sz="1200" dirty="0"/>
              <a:t>: Specific humidity at 2 meters above the surface.</a:t>
            </a:r>
          </a:p>
          <a:p>
            <a:r>
              <a:rPr lang="en-US" sz="1200" dirty="0"/>
              <a:t>• </a:t>
            </a:r>
            <a:r>
              <a:rPr lang="en-US" sz="1200" b="1" dirty="0"/>
              <a:t>RH2M</a:t>
            </a:r>
            <a:r>
              <a:rPr lang="en-US" sz="1200" dirty="0"/>
              <a:t>: Relative humidity at 2 meters above the surface.</a:t>
            </a:r>
          </a:p>
          <a:p>
            <a:r>
              <a:rPr lang="en-US" sz="1200" dirty="0"/>
              <a:t>• </a:t>
            </a:r>
            <a:r>
              <a:rPr lang="en-IN" sz="1200" b="1" dirty="0"/>
              <a:t>PS</a:t>
            </a:r>
            <a:r>
              <a:rPr lang="en-IN" sz="1200" dirty="0"/>
              <a:t>: Surface pressure.</a:t>
            </a:r>
            <a:endParaRPr lang="en-US" sz="1200" dirty="0"/>
          </a:p>
          <a:p>
            <a:r>
              <a:rPr lang="en-US" sz="1200" dirty="0"/>
              <a:t>• </a:t>
            </a:r>
            <a:r>
              <a:rPr lang="en-US" sz="1200" b="1" dirty="0"/>
              <a:t>WS10</a:t>
            </a:r>
            <a:r>
              <a:rPr lang="en-US" sz="1200" dirty="0"/>
              <a:t>: Wind speed at 10 meters above the surface.</a:t>
            </a:r>
            <a:endParaRPr lang="en-IN" sz="1200" dirty="0"/>
          </a:p>
          <a:p>
            <a:endParaRPr lang="en-IN" sz="1200" dirty="0"/>
          </a:p>
          <a:p>
            <a:r>
              <a:rPr lang="en-IN" sz="1200" b="1" dirty="0"/>
              <a:t>Step 1: Load the data</a:t>
            </a:r>
          </a:p>
          <a:p>
            <a:r>
              <a:rPr lang="en-IN" sz="1200" dirty="0"/>
              <a:t>data = </a:t>
            </a:r>
            <a:r>
              <a:rPr lang="en-IN" sz="1200" dirty="0" err="1"/>
              <a:t>pd.read_csv</a:t>
            </a:r>
            <a:r>
              <a:rPr lang="en-IN" sz="1200" dirty="0"/>
              <a:t>(</a:t>
            </a:r>
            <a:r>
              <a:rPr lang="en-IN" sz="1200" dirty="0" err="1"/>
              <a:t>r"C</a:t>
            </a:r>
            <a:r>
              <a:rPr lang="en-IN" sz="1200" dirty="0"/>
              <a:t>:\Users\Arnab Pan\Desktop\</a:t>
            </a:r>
            <a:r>
              <a:rPr lang="en-IN" sz="1200" dirty="0" err="1"/>
              <a:t>CE_Radiation_India</a:t>
            </a:r>
            <a:r>
              <a:rPr lang="en-IN" sz="1200" dirty="0"/>
              <a:t>\Solar_Radiation_CE.csv")</a:t>
            </a:r>
          </a:p>
          <a:p>
            <a:r>
              <a:rPr lang="en-IN" sz="1200" dirty="0" err="1"/>
              <a:t>data.head</a:t>
            </a:r>
            <a:r>
              <a:rPr lang="en-IN" sz="1200" dirty="0"/>
              <a:t>()</a:t>
            </a:r>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r>
              <a:rPr lang="en-IN" sz="1200" dirty="0"/>
              <a:t>                                                                                                                     </a:t>
            </a:r>
            <a:r>
              <a:rPr lang="en-US" sz="1200" b="1" dirty="0"/>
              <a:t>Fig 3.2 Data head Overview</a:t>
            </a:r>
            <a:endParaRPr lang="en-IN" sz="1200" b="1" dirty="0"/>
          </a:p>
          <a:p>
            <a:endParaRPr lang="en-IN" sz="1200" dirty="0"/>
          </a:p>
        </p:txBody>
      </p:sp>
      <p:pic>
        <p:nvPicPr>
          <p:cNvPr id="13" name="Picture 12">
            <a:extLst>
              <a:ext uri="{FF2B5EF4-FFF2-40B4-BE49-F238E27FC236}">
                <a16:creationId xmlns:a16="http://schemas.microsoft.com/office/drawing/2014/main" id="{EA2EFF48-80F2-5CA6-F692-5B8F1878C201}"/>
              </a:ext>
            </a:extLst>
          </p:cNvPr>
          <p:cNvPicPr>
            <a:picLocks noChangeAspect="1"/>
          </p:cNvPicPr>
          <p:nvPr/>
        </p:nvPicPr>
        <p:blipFill>
          <a:blip r:embed="rId3"/>
          <a:stretch>
            <a:fillRect/>
          </a:stretch>
        </p:blipFill>
        <p:spPr>
          <a:xfrm>
            <a:off x="3592613" y="5002887"/>
            <a:ext cx="5006774" cy="1508891"/>
          </a:xfrm>
          <a:prstGeom prst="rect">
            <a:avLst/>
          </a:prstGeom>
        </p:spPr>
      </p:pic>
    </p:spTree>
    <p:extLst>
      <p:ext uri="{BB962C8B-B14F-4D97-AF65-F5344CB8AC3E}">
        <p14:creationId xmlns:p14="http://schemas.microsoft.com/office/powerpoint/2010/main" val="408305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4708981"/>
          </a:xfrm>
          <a:prstGeom prst="rect">
            <a:avLst/>
          </a:prstGeom>
          <a:noFill/>
        </p:spPr>
        <p:txBody>
          <a:bodyPr wrap="square" rtlCol="0">
            <a:spAutoFit/>
          </a:bodyPr>
          <a:lstStyle/>
          <a:p>
            <a:r>
              <a:rPr lang="en-US" sz="1200" dirty="0"/>
              <a:t>The dataset contains 6 solar irradiance classifications they are ALLSKY_SFC_SW_DWN, T2M, QV2M, RH2M,</a:t>
            </a:r>
            <a:r>
              <a:rPr lang="en-IN" sz="1200" dirty="0"/>
              <a:t> PS,</a:t>
            </a:r>
            <a:r>
              <a:rPr lang="en-US" sz="1200" dirty="0"/>
              <a:t> WS10 . To achieve accurate forecasting and ensure high performance of the algorithm, the data must be pre-processed. </a:t>
            </a:r>
          </a:p>
          <a:p>
            <a:endParaRPr lang="en-US" sz="1200" dirty="0"/>
          </a:p>
          <a:p>
            <a:r>
              <a:rPr lang="en-US" sz="1200" dirty="0"/>
              <a:t>Data pre-processing consists of transforming the acquired data into an understandable format, removing duplicate or null values, and dropping undesired attributes, for this analysis the data was pre-processing by removing the column date as it was deemed irrelevant, the dataset was complete and had no null value.</a:t>
            </a:r>
          </a:p>
          <a:p>
            <a:endParaRPr lang="en-US" sz="1200" dirty="0"/>
          </a:p>
          <a:p>
            <a:r>
              <a:rPr lang="en-IN" sz="1200" dirty="0"/>
              <a:t>                                      data.info()</a:t>
            </a:r>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endParaRPr lang="en-IN" sz="1200" dirty="0"/>
          </a:p>
          <a:p>
            <a:pPr algn="ctr"/>
            <a:r>
              <a:rPr lang="en-US" sz="1200" b="1" dirty="0"/>
              <a:t>Checking data completeness</a:t>
            </a:r>
            <a:endParaRPr lang="en-IN" sz="1200" b="1" dirty="0"/>
          </a:p>
          <a:p>
            <a:r>
              <a:rPr lang="en-IN" sz="1200" dirty="0"/>
              <a:t>                                                                                                                                                                                                               </a:t>
            </a:r>
          </a:p>
        </p:txBody>
      </p:sp>
      <p:pic>
        <p:nvPicPr>
          <p:cNvPr id="3" name="Picture 2">
            <a:extLst>
              <a:ext uri="{FF2B5EF4-FFF2-40B4-BE49-F238E27FC236}">
                <a16:creationId xmlns:a16="http://schemas.microsoft.com/office/drawing/2014/main" id="{3765FB43-7301-88B5-56F5-B30E7E702B69}"/>
              </a:ext>
            </a:extLst>
          </p:cNvPr>
          <p:cNvPicPr>
            <a:picLocks noChangeAspect="1"/>
          </p:cNvPicPr>
          <p:nvPr/>
        </p:nvPicPr>
        <p:blipFill>
          <a:blip r:embed="rId3"/>
          <a:stretch>
            <a:fillRect/>
          </a:stretch>
        </p:blipFill>
        <p:spPr>
          <a:xfrm>
            <a:off x="638920" y="2030804"/>
            <a:ext cx="3619814" cy="2636748"/>
          </a:xfrm>
          <a:prstGeom prst="rect">
            <a:avLst/>
          </a:prstGeom>
        </p:spPr>
      </p:pic>
      <p:pic>
        <p:nvPicPr>
          <p:cNvPr id="7" name="Picture 6">
            <a:extLst>
              <a:ext uri="{FF2B5EF4-FFF2-40B4-BE49-F238E27FC236}">
                <a16:creationId xmlns:a16="http://schemas.microsoft.com/office/drawing/2014/main" id="{05936682-9E11-4472-BA90-DE508BFA99D9}"/>
              </a:ext>
            </a:extLst>
          </p:cNvPr>
          <p:cNvPicPr>
            <a:picLocks noChangeAspect="1"/>
          </p:cNvPicPr>
          <p:nvPr/>
        </p:nvPicPr>
        <p:blipFill>
          <a:blip r:embed="rId4"/>
          <a:stretch>
            <a:fillRect/>
          </a:stretch>
        </p:blipFill>
        <p:spPr>
          <a:xfrm>
            <a:off x="4684138" y="2400211"/>
            <a:ext cx="1920406" cy="2057578"/>
          </a:xfrm>
          <a:prstGeom prst="rect">
            <a:avLst/>
          </a:prstGeom>
        </p:spPr>
      </p:pic>
      <p:pic>
        <p:nvPicPr>
          <p:cNvPr id="9" name="Picture 8">
            <a:extLst>
              <a:ext uri="{FF2B5EF4-FFF2-40B4-BE49-F238E27FC236}">
                <a16:creationId xmlns:a16="http://schemas.microsoft.com/office/drawing/2014/main" id="{49BB841F-4C19-04FF-EE32-DAF07DDFD95C}"/>
              </a:ext>
            </a:extLst>
          </p:cNvPr>
          <p:cNvPicPr>
            <a:picLocks noChangeAspect="1"/>
          </p:cNvPicPr>
          <p:nvPr/>
        </p:nvPicPr>
        <p:blipFill>
          <a:blip r:embed="rId4"/>
          <a:stretch>
            <a:fillRect/>
          </a:stretch>
        </p:blipFill>
        <p:spPr>
          <a:xfrm>
            <a:off x="7029949" y="2400211"/>
            <a:ext cx="1920406" cy="2057578"/>
          </a:xfrm>
          <a:prstGeom prst="rect">
            <a:avLst/>
          </a:prstGeom>
        </p:spPr>
      </p:pic>
      <p:pic>
        <p:nvPicPr>
          <p:cNvPr id="11" name="Picture 10">
            <a:extLst>
              <a:ext uri="{FF2B5EF4-FFF2-40B4-BE49-F238E27FC236}">
                <a16:creationId xmlns:a16="http://schemas.microsoft.com/office/drawing/2014/main" id="{7B080BA3-45D6-C191-CBCA-EC8E2008B776}"/>
              </a:ext>
            </a:extLst>
          </p:cNvPr>
          <p:cNvPicPr>
            <a:picLocks noChangeAspect="1"/>
          </p:cNvPicPr>
          <p:nvPr/>
        </p:nvPicPr>
        <p:blipFill>
          <a:blip r:embed="rId4"/>
          <a:stretch>
            <a:fillRect/>
          </a:stretch>
        </p:blipFill>
        <p:spPr>
          <a:xfrm>
            <a:off x="9375760" y="2400211"/>
            <a:ext cx="1920406" cy="2057578"/>
          </a:xfrm>
          <a:prstGeom prst="rect">
            <a:avLst/>
          </a:prstGeom>
        </p:spPr>
      </p:pic>
    </p:spTree>
    <p:extLst>
      <p:ext uri="{BB962C8B-B14F-4D97-AF65-F5344CB8AC3E}">
        <p14:creationId xmlns:p14="http://schemas.microsoft.com/office/powerpoint/2010/main" val="292691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FB409C3C-5DC3-0F43-5A75-DDD588F83719}"/>
              </a:ext>
            </a:extLst>
          </p:cNvPr>
          <p:cNvPicPr>
            <a:picLocks noChangeAspect="1"/>
          </p:cNvPicPr>
          <p:nvPr/>
        </p:nvPicPr>
        <p:blipFill>
          <a:blip r:embed="rId3"/>
          <a:stretch>
            <a:fillRect/>
          </a:stretch>
        </p:blipFill>
        <p:spPr>
          <a:xfrm>
            <a:off x="142044" y="1557076"/>
            <a:ext cx="11907912" cy="3743847"/>
          </a:xfrm>
          <a:prstGeom prst="rect">
            <a:avLst/>
          </a:prstGeom>
        </p:spPr>
      </p:pic>
    </p:spTree>
    <p:extLst>
      <p:ext uri="{BB962C8B-B14F-4D97-AF65-F5344CB8AC3E}">
        <p14:creationId xmlns:p14="http://schemas.microsoft.com/office/powerpoint/2010/main" val="3596798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338554"/>
          </a:xfrm>
          <a:prstGeom prst="rect">
            <a:avLst/>
          </a:prstGeom>
          <a:noFill/>
        </p:spPr>
        <p:txBody>
          <a:bodyPr wrap="square" rtlCol="0">
            <a:spAutoFit/>
          </a:bodyPr>
          <a:lstStyle/>
          <a:p>
            <a:r>
              <a:rPr lang="en-IN" sz="1600" b="1" dirty="0"/>
              <a:t>Attribute Selection</a:t>
            </a:r>
          </a:p>
        </p:txBody>
      </p:sp>
      <p:pic>
        <p:nvPicPr>
          <p:cNvPr id="3" name="Picture 2">
            <a:extLst>
              <a:ext uri="{FF2B5EF4-FFF2-40B4-BE49-F238E27FC236}">
                <a16:creationId xmlns:a16="http://schemas.microsoft.com/office/drawing/2014/main" id="{76C05C3A-9597-244D-FBE2-4F155B3EF1B4}"/>
              </a:ext>
            </a:extLst>
          </p:cNvPr>
          <p:cNvPicPr>
            <a:picLocks noChangeAspect="1"/>
          </p:cNvPicPr>
          <p:nvPr/>
        </p:nvPicPr>
        <p:blipFill>
          <a:blip r:embed="rId3"/>
          <a:stretch>
            <a:fillRect/>
          </a:stretch>
        </p:blipFill>
        <p:spPr>
          <a:xfrm>
            <a:off x="3328303" y="1981075"/>
            <a:ext cx="5319221" cy="1447925"/>
          </a:xfrm>
          <a:prstGeom prst="rect">
            <a:avLst/>
          </a:prstGeom>
        </p:spPr>
      </p:pic>
    </p:spTree>
    <p:extLst>
      <p:ext uri="{BB962C8B-B14F-4D97-AF65-F5344CB8AC3E}">
        <p14:creationId xmlns:p14="http://schemas.microsoft.com/office/powerpoint/2010/main" val="2627134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369332"/>
          </a:xfrm>
          <a:prstGeom prst="rect">
            <a:avLst/>
          </a:prstGeom>
          <a:noFill/>
        </p:spPr>
        <p:txBody>
          <a:bodyPr wrap="square" rtlCol="0">
            <a:spAutoFit/>
          </a:bodyPr>
          <a:lstStyle/>
          <a:p>
            <a:r>
              <a:rPr lang="en-IN" dirty="0"/>
              <a:t>Solar</a:t>
            </a:r>
          </a:p>
        </p:txBody>
      </p:sp>
    </p:spTree>
    <p:extLst>
      <p:ext uri="{BB962C8B-B14F-4D97-AF65-F5344CB8AC3E}">
        <p14:creationId xmlns:p14="http://schemas.microsoft.com/office/powerpoint/2010/main" val="426048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369332"/>
          </a:xfrm>
          <a:prstGeom prst="rect">
            <a:avLst/>
          </a:prstGeom>
          <a:noFill/>
        </p:spPr>
        <p:txBody>
          <a:bodyPr wrap="square" rtlCol="0">
            <a:spAutoFit/>
          </a:bodyPr>
          <a:lstStyle/>
          <a:p>
            <a:r>
              <a:rPr lang="en-IN" b="1" dirty="0"/>
              <a:t>3.3 Data Visualization and Analysis </a:t>
            </a:r>
          </a:p>
        </p:txBody>
      </p:sp>
      <p:pic>
        <p:nvPicPr>
          <p:cNvPr id="3" name="Picture 2">
            <a:extLst>
              <a:ext uri="{FF2B5EF4-FFF2-40B4-BE49-F238E27FC236}">
                <a16:creationId xmlns:a16="http://schemas.microsoft.com/office/drawing/2014/main" id="{AA2311A7-6D3F-C980-31BF-3FC430C571EB}"/>
              </a:ext>
            </a:extLst>
          </p:cNvPr>
          <p:cNvPicPr>
            <a:picLocks noChangeAspect="1"/>
          </p:cNvPicPr>
          <p:nvPr/>
        </p:nvPicPr>
        <p:blipFill>
          <a:blip r:embed="rId3"/>
          <a:stretch>
            <a:fillRect/>
          </a:stretch>
        </p:blipFill>
        <p:spPr>
          <a:xfrm>
            <a:off x="3657388" y="1635550"/>
            <a:ext cx="4877223" cy="845893"/>
          </a:xfrm>
          <a:prstGeom prst="rect">
            <a:avLst/>
          </a:prstGeom>
        </p:spPr>
      </p:pic>
    </p:spTree>
    <p:extLst>
      <p:ext uri="{BB962C8B-B14F-4D97-AF65-F5344CB8AC3E}">
        <p14:creationId xmlns:p14="http://schemas.microsoft.com/office/powerpoint/2010/main" val="130241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0" name="Picture 2">
            <a:extLst>
              <a:ext uri="{FF2B5EF4-FFF2-40B4-BE49-F238E27FC236}">
                <a16:creationId xmlns:a16="http://schemas.microsoft.com/office/drawing/2014/main" id="{3CAD4043-236B-BE2C-EF1D-358B9572C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85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971097AC-3E75-ECDA-F3D2-DC7377BBE92A}"/>
              </a:ext>
            </a:extLst>
          </p:cNvPr>
          <p:cNvPicPr>
            <a:picLocks noChangeAspect="1"/>
          </p:cNvPicPr>
          <p:nvPr/>
        </p:nvPicPr>
        <p:blipFill>
          <a:blip r:embed="rId3"/>
          <a:stretch>
            <a:fillRect/>
          </a:stretch>
        </p:blipFill>
        <p:spPr>
          <a:xfrm>
            <a:off x="3706923" y="419457"/>
            <a:ext cx="4778154" cy="1242168"/>
          </a:xfrm>
          <a:prstGeom prst="rect">
            <a:avLst/>
          </a:prstGeom>
        </p:spPr>
      </p:pic>
      <p:pic>
        <p:nvPicPr>
          <p:cNvPr id="7" name="Picture 6">
            <a:extLst>
              <a:ext uri="{FF2B5EF4-FFF2-40B4-BE49-F238E27FC236}">
                <a16:creationId xmlns:a16="http://schemas.microsoft.com/office/drawing/2014/main" id="{F6D908E0-4D34-BE99-69BE-BE7B22131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8711" y="2004882"/>
            <a:ext cx="5494577" cy="4296236"/>
          </a:xfrm>
          <a:prstGeom prst="rect">
            <a:avLst/>
          </a:prstGeom>
        </p:spPr>
      </p:pic>
    </p:spTree>
    <p:extLst>
      <p:ext uri="{BB962C8B-B14F-4D97-AF65-F5344CB8AC3E}">
        <p14:creationId xmlns:p14="http://schemas.microsoft.com/office/powerpoint/2010/main" val="281570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FEBFB38-CD98-B885-F109-FA9D6D44B48A}"/>
              </a:ext>
            </a:extLst>
          </p:cNvPr>
          <p:cNvPicPr>
            <a:picLocks noChangeAspect="1"/>
          </p:cNvPicPr>
          <p:nvPr/>
        </p:nvPicPr>
        <p:blipFill>
          <a:blip r:embed="rId3"/>
          <a:stretch>
            <a:fillRect/>
          </a:stretch>
        </p:blipFill>
        <p:spPr>
          <a:xfrm>
            <a:off x="3577371" y="451638"/>
            <a:ext cx="5037257" cy="1348857"/>
          </a:xfrm>
          <a:prstGeom prst="rect">
            <a:avLst/>
          </a:prstGeom>
        </p:spPr>
      </p:pic>
      <p:pic>
        <p:nvPicPr>
          <p:cNvPr id="7" name="Picture 6">
            <a:extLst>
              <a:ext uri="{FF2B5EF4-FFF2-40B4-BE49-F238E27FC236}">
                <a16:creationId xmlns:a16="http://schemas.microsoft.com/office/drawing/2014/main" id="{B8D4B702-9D14-6557-4341-233A8D1AD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216" y="2263648"/>
            <a:ext cx="6205567" cy="3928030"/>
          </a:xfrm>
          <a:prstGeom prst="rect">
            <a:avLst/>
          </a:prstGeom>
        </p:spPr>
      </p:pic>
    </p:spTree>
    <p:extLst>
      <p:ext uri="{BB962C8B-B14F-4D97-AF65-F5344CB8AC3E}">
        <p14:creationId xmlns:p14="http://schemas.microsoft.com/office/powerpoint/2010/main" val="97920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FB3EEC97-F248-A06A-9DC4-B52594087FB7}"/>
              </a:ext>
            </a:extLst>
          </p:cNvPr>
          <p:cNvPicPr>
            <a:picLocks noChangeAspect="1"/>
          </p:cNvPicPr>
          <p:nvPr/>
        </p:nvPicPr>
        <p:blipFill>
          <a:blip r:embed="rId3"/>
          <a:stretch>
            <a:fillRect/>
          </a:stretch>
        </p:blipFill>
        <p:spPr>
          <a:xfrm>
            <a:off x="3981266" y="483379"/>
            <a:ext cx="4229467" cy="1539373"/>
          </a:xfrm>
          <a:prstGeom prst="rect">
            <a:avLst/>
          </a:prstGeom>
        </p:spPr>
      </p:pic>
      <p:pic>
        <p:nvPicPr>
          <p:cNvPr id="7" name="Picture 6">
            <a:extLst>
              <a:ext uri="{FF2B5EF4-FFF2-40B4-BE49-F238E27FC236}">
                <a16:creationId xmlns:a16="http://schemas.microsoft.com/office/drawing/2014/main" id="{6CA9D6AE-9888-5588-550E-652F0C9C0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94" y="2429931"/>
            <a:ext cx="5546989" cy="3756860"/>
          </a:xfrm>
          <a:prstGeom prst="rect">
            <a:avLst/>
          </a:prstGeom>
        </p:spPr>
      </p:pic>
      <p:pic>
        <p:nvPicPr>
          <p:cNvPr id="9" name="Picture 8">
            <a:extLst>
              <a:ext uri="{FF2B5EF4-FFF2-40B4-BE49-F238E27FC236}">
                <a16:creationId xmlns:a16="http://schemas.microsoft.com/office/drawing/2014/main" id="{33A08ED3-7E1F-72ED-3C28-2BF10AEE1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918" y="2429931"/>
            <a:ext cx="5546989" cy="3756860"/>
          </a:xfrm>
          <a:prstGeom prst="rect">
            <a:avLst/>
          </a:prstGeom>
        </p:spPr>
      </p:pic>
    </p:spTree>
    <p:extLst>
      <p:ext uri="{BB962C8B-B14F-4D97-AF65-F5344CB8AC3E}">
        <p14:creationId xmlns:p14="http://schemas.microsoft.com/office/powerpoint/2010/main" val="763221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031FA466-596E-352C-20E3-FBB0FE719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008" y="399774"/>
            <a:ext cx="4166792" cy="2822081"/>
          </a:xfrm>
          <a:prstGeom prst="rect">
            <a:avLst/>
          </a:prstGeom>
        </p:spPr>
      </p:pic>
      <p:pic>
        <p:nvPicPr>
          <p:cNvPr id="7" name="Picture 6">
            <a:extLst>
              <a:ext uri="{FF2B5EF4-FFF2-40B4-BE49-F238E27FC236}">
                <a16:creationId xmlns:a16="http://schemas.microsoft.com/office/drawing/2014/main" id="{9DE93015-6DF1-9780-0739-8E7FA418F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0200" y="366433"/>
            <a:ext cx="4166792" cy="2822082"/>
          </a:xfrm>
          <a:prstGeom prst="rect">
            <a:avLst/>
          </a:prstGeom>
        </p:spPr>
      </p:pic>
      <p:pic>
        <p:nvPicPr>
          <p:cNvPr id="9" name="Picture 8">
            <a:extLst>
              <a:ext uri="{FF2B5EF4-FFF2-40B4-BE49-F238E27FC236}">
                <a16:creationId xmlns:a16="http://schemas.microsoft.com/office/drawing/2014/main" id="{495FC9A6-748A-2A24-2775-1270E0BBA9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5008" y="3545429"/>
            <a:ext cx="4166792" cy="2822081"/>
          </a:xfrm>
          <a:prstGeom prst="rect">
            <a:avLst/>
          </a:prstGeom>
        </p:spPr>
      </p:pic>
      <p:pic>
        <p:nvPicPr>
          <p:cNvPr id="11" name="Picture 10">
            <a:extLst>
              <a:ext uri="{FF2B5EF4-FFF2-40B4-BE49-F238E27FC236}">
                <a16:creationId xmlns:a16="http://schemas.microsoft.com/office/drawing/2014/main" id="{D62822D6-4F2E-51B8-CC1F-6831469F30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0200" y="3545429"/>
            <a:ext cx="4166792" cy="2822081"/>
          </a:xfrm>
          <a:prstGeom prst="rect">
            <a:avLst/>
          </a:prstGeom>
        </p:spPr>
      </p:pic>
    </p:spTree>
    <p:extLst>
      <p:ext uri="{BB962C8B-B14F-4D97-AF65-F5344CB8AC3E}">
        <p14:creationId xmlns:p14="http://schemas.microsoft.com/office/powerpoint/2010/main" val="231271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C4952BFD-D942-E865-2791-EE216E442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96" y="1647430"/>
            <a:ext cx="5260962" cy="3563140"/>
          </a:xfrm>
          <a:prstGeom prst="rect">
            <a:avLst/>
          </a:prstGeom>
        </p:spPr>
      </p:pic>
      <p:pic>
        <p:nvPicPr>
          <p:cNvPr id="7" name="Picture 6">
            <a:extLst>
              <a:ext uri="{FF2B5EF4-FFF2-40B4-BE49-F238E27FC236}">
                <a16:creationId xmlns:a16="http://schemas.microsoft.com/office/drawing/2014/main" id="{B8D590EC-F9FF-D2D6-BB2A-D40D05392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608" y="1627396"/>
            <a:ext cx="5290542" cy="3583174"/>
          </a:xfrm>
          <a:prstGeom prst="rect">
            <a:avLst/>
          </a:prstGeom>
        </p:spPr>
      </p:pic>
    </p:spTree>
    <p:extLst>
      <p:ext uri="{BB962C8B-B14F-4D97-AF65-F5344CB8AC3E}">
        <p14:creationId xmlns:p14="http://schemas.microsoft.com/office/powerpoint/2010/main" val="256145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E54D2254-36EC-191C-18AF-F730479E2E95}"/>
              </a:ext>
            </a:extLst>
          </p:cNvPr>
          <p:cNvSpPr txBox="1"/>
          <p:nvPr/>
        </p:nvSpPr>
        <p:spPr>
          <a:xfrm>
            <a:off x="482600" y="499533"/>
            <a:ext cx="10955867" cy="3262432"/>
          </a:xfrm>
          <a:prstGeom prst="rect">
            <a:avLst/>
          </a:prstGeom>
          <a:noFill/>
        </p:spPr>
        <p:txBody>
          <a:bodyPr wrap="square" rtlCol="0">
            <a:spAutoFit/>
          </a:bodyPr>
          <a:lstStyle/>
          <a:p>
            <a:pPr algn="ctr"/>
            <a:r>
              <a:rPr lang="en-IN" sz="1400" b="1" dirty="0"/>
              <a:t>Training data</a:t>
            </a:r>
          </a:p>
          <a:p>
            <a:endParaRPr lang="en-US" sz="1200" dirty="0"/>
          </a:p>
          <a:p>
            <a:endParaRPr lang="en-US" sz="1200" dirty="0"/>
          </a:p>
          <a:p>
            <a:r>
              <a:rPr lang="en-US" sz="1200" dirty="0"/>
              <a:t>For the analysis of our data, the data was split into tests and Training dataset, using 20% for testing :</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IN" sz="1200" dirty="0"/>
          </a:p>
        </p:txBody>
      </p:sp>
      <p:pic>
        <p:nvPicPr>
          <p:cNvPr id="10" name="Picture 9">
            <a:extLst>
              <a:ext uri="{FF2B5EF4-FFF2-40B4-BE49-F238E27FC236}">
                <a16:creationId xmlns:a16="http://schemas.microsoft.com/office/drawing/2014/main" id="{F22EC298-5459-00B2-9F28-81237EFF440D}"/>
              </a:ext>
            </a:extLst>
          </p:cNvPr>
          <p:cNvPicPr>
            <a:picLocks noChangeAspect="1"/>
          </p:cNvPicPr>
          <p:nvPr/>
        </p:nvPicPr>
        <p:blipFill>
          <a:blip r:embed="rId3"/>
          <a:stretch>
            <a:fillRect/>
          </a:stretch>
        </p:blipFill>
        <p:spPr>
          <a:xfrm>
            <a:off x="2777200" y="2380373"/>
            <a:ext cx="6637595" cy="708721"/>
          </a:xfrm>
          <a:prstGeom prst="rect">
            <a:avLst/>
          </a:prstGeom>
        </p:spPr>
      </p:pic>
      <p:pic>
        <p:nvPicPr>
          <p:cNvPr id="12" name="Picture 11">
            <a:extLst>
              <a:ext uri="{FF2B5EF4-FFF2-40B4-BE49-F238E27FC236}">
                <a16:creationId xmlns:a16="http://schemas.microsoft.com/office/drawing/2014/main" id="{E92384C5-C03C-316F-6151-201548482730}"/>
              </a:ext>
            </a:extLst>
          </p:cNvPr>
          <p:cNvPicPr>
            <a:picLocks noChangeAspect="1"/>
          </p:cNvPicPr>
          <p:nvPr/>
        </p:nvPicPr>
        <p:blipFill>
          <a:blip r:embed="rId4"/>
          <a:stretch>
            <a:fillRect/>
          </a:stretch>
        </p:blipFill>
        <p:spPr>
          <a:xfrm>
            <a:off x="4223022" y="3924231"/>
            <a:ext cx="3475021" cy="891617"/>
          </a:xfrm>
          <a:prstGeom prst="rect">
            <a:avLst/>
          </a:prstGeom>
        </p:spPr>
      </p:pic>
    </p:spTree>
    <p:extLst>
      <p:ext uri="{BB962C8B-B14F-4D97-AF65-F5344CB8AC3E}">
        <p14:creationId xmlns:p14="http://schemas.microsoft.com/office/powerpoint/2010/main" val="163813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E54D2254-36EC-191C-18AF-F730479E2E95}"/>
              </a:ext>
            </a:extLst>
          </p:cNvPr>
          <p:cNvSpPr txBox="1"/>
          <p:nvPr/>
        </p:nvSpPr>
        <p:spPr>
          <a:xfrm>
            <a:off x="482600" y="499533"/>
            <a:ext cx="10955867" cy="3108543"/>
          </a:xfrm>
          <a:prstGeom prst="rect">
            <a:avLst/>
          </a:prstGeom>
          <a:noFill/>
        </p:spPr>
        <p:txBody>
          <a:bodyPr wrap="square" rtlCol="0">
            <a:spAutoFit/>
          </a:bodyPr>
          <a:lstStyle/>
          <a:p>
            <a:pPr algn="ctr"/>
            <a:r>
              <a:rPr lang="en-IN" sz="1600" b="1" dirty="0"/>
              <a:t>Machine Learning Algorithm</a:t>
            </a:r>
          </a:p>
          <a:p>
            <a:endParaRPr lang="en-US" sz="1200" dirty="0"/>
          </a:p>
          <a:p>
            <a:r>
              <a:rPr lang="en-US" sz="1200" dirty="0"/>
              <a:t>Six machine learning classification algorithms were implemented, they are: </a:t>
            </a:r>
          </a:p>
          <a:p>
            <a:endParaRPr lang="en-US" sz="1200" dirty="0"/>
          </a:p>
          <a:p>
            <a:r>
              <a:rPr lang="en-US" sz="1200" dirty="0"/>
              <a:t>• Linear Regression</a:t>
            </a:r>
          </a:p>
          <a:p>
            <a:r>
              <a:rPr lang="en-US" sz="1200" dirty="0"/>
              <a:t>• Random Forest Regressor</a:t>
            </a:r>
          </a:p>
          <a:p>
            <a:r>
              <a:rPr lang="en-US" sz="1200" dirty="0"/>
              <a:t>• Support Vector Regressor</a:t>
            </a:r>
          </a:p>
          <a:p>
            <a:r>
              <a:rPr lang="en-US" sz="1200" dirty="0"/>
              <a:t>• Gradient Boosting Regressor</a:t>
            </a:r>
          </a:p>
          <a:p>
            <a:r>
              <a:rPr lang="en-US" sz="1200" dirty="0"/>
              <a:t>• K-Nearest Neighbors Regressor</a:t>
            </a:r>
          </a:p>
          <a:p>
            <a:r>
              <a:rPr lang="en-US" sz="1200" dirty="0"/>
              <a:t>• </a:t>
            </a:r>
            <a:r>
              <a:rPr lang="en-US" sz="1200" dirty="0" err="1"/>
              <a:t>XGBoost</a:t>
            </a:r>
            <a:r>
              <a:rPr lang="en-US" sz="1200" dirty="0"/>
              <a:t> Regressor</a:t>
            </a:r>
          </a:p>
          <a:p>
            <a:endParaRPr lang="en-US" sz="1200" dirty="0"/>
          </a:p>
          <a:p>
            <a:endParaRPr lang="en-US" sz="1200" dirty="0"/>
          </a:p>
          <a:p>
            <a:endParaRPr lang="en-US" sz="1200" dirty="0"/>
          </a:p>
          <a:p>
            <a:endParaRPr lang="en-US" sz="1200" dirty="0"/>
          </a:p>
          <a:p>
            <a:endParaRPr lang="en-US" sz="1200" dirty="0"/>
          </a:p>
          <a:p>
            <a:endParaRPr lang="en-IN" sz="1200" dirty="0"/>
          </a:p>
        </p:txBody>
      </p:sp>
      <p:pic>
        <p:nvPicPr>
          <p:cNvPr id="4" name="Picture 3">
            <a:extLst>
              <a:ext uri="{FF2B5EF4-FFF2-40B4-BE49-F238E27FC236}">
                <a16:creationId xmlns:a16="http://schemas.microsoft.com/office/drawing/2014/main" id="{4EBBAED2-A437-E171-CA30-5B29E7D084D2}"/>
              </a:ext>
            </a:extLst>
          </p:cNvPr>
          <p:cNvPicPr>
            <a:picLocks noChangeAspect="1"/>
          </p:cNvPicPr>
          <p:nvPr/>
        </p:nvPicPr>
        <p:blipFill>
          <a:blip r:embed="rId3"/>
          <a:stretch>
            <a:fillRect/>
          </a:stretch>
        </p:blipFill>
        <p:spPr>
          <a:xfrm>
            <a:off x="2525720" y="3048049"/>
            <a:ext cx="7140559" cy="1905165"/>
          </a:xfrm>
          <a:prstGeom prst="rect">
            <a:avLst/>
          </a:prstGeom>
        </p:spPr>
      </p:pic>
    </p:spTree>
    <p:extLst>
      <p:ext uri="{BB962C8B-B14F-4D97-AF65-F5344CB8AC3E}">
        <p14:creationId xmlns:p14="http://schemas.microsoft.com/office/powerpoint/2010/main" val="25496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9DC96141-370F-7AEA-A416-8B0710AC18ED}"/>
              </a:ext>
            </a:extLst>
          </p:cNvPr>
          <p:cNvSpPr txBox="1"/>
          <p:nvPr/>
        </p:nvSpPr>
        <p:spPr>
          <a:xfrm>
            <a:off x="465667" y="381000"/>
            <a:ext cx="11235266" cy="5909310"/>
          </a:xfrm>
          <a:prstGeom prst="rect">
            <a:avLst/>
          </a:prstGeom>
          <a:noFill/>
        </p:spPr>
        <p:txBody>
          <a:bodyPr wrap="square" rtlCol="0">
            <a:spAutoFit/>
          </a:bodyPr>
          <a:lstStyle/>
          <a:p>
            <a:endParaRPr lang="en-US" b="1" dirty="0"/>
          </a:p>
          <a:p>
            <a:r>
              <a:rPr lang="en-US" dirty="0"/>
              <a:t>The following regression models will be developed and evaluated to predict solar radiation:</a:t>
            </a:r>
          </a:p>
          <a:p>
            <a:pPr>
              <a:buFont typeface="+mj-lt"/>
              <a:buAutoNum type="arabicPeriod"/>
            </a:pPr>
            <a:r>
              <a:rPr lang="en-US" b="1" dirty="0"/>
              <a:t>Linear Regression</a:t>
            </a:r>
            <a:r>
              <a:rPr lang="en-US" dirty="0"/>
              <a:t>:</a:t>
            </a:r>
          </a:p>
          <a:p>
            <a:pPr marL="742950" lvl="1" indent="-285750">
              <a:buFont typeface="+mj-lt"/>
              <a:buAutoNum type="arabicPeriod"/>
            </a:pPr>
            <a:r>
              <a:rPr lang="en-US" dirty="0"/>
              <a:t>A fundamental model that assumes a linear relationship between the dependent variable (solar radiation) and independent variables.</a:t>
            </a:r>
          </a:p>
          <a:p>
            <a:pPr>
              <a:buFont typeface="+mj-lt"/>
              <a:buAutoNum type="arabicPeriod"/>
            </a:pPr>
            <a:r>
              <a:rPr lang="en-US" b="1" dirty="0"/>
              <a:t>Random Forest Regressor</a:t>
            </a:r>
            <a:r>
              <a:rPr lang="en-US" dirty="0"/>
              <a:t>:</a:t>
            </a:r>
          </a:p>
          <a:p>
            <a:pPr marL="742950" lvl="1" indent="-285750">
              <a:buFont typeface="+mj-lt"/>
              <a:buAutoNum type="arabicPeriod"/>
            </a:pPr>
            <a:r>
              <a:rPr lang="en-US" dirty="0"/>
              <a:t>An ensemble learning method that constructs multiple decision trees and aggregates their predictions to enhance accuracy and robustness.</a:t>
            </a:r>
          </a:p>
          <a:p>
            <a:pPr>
              <a:buFont typeface="+mj-lt"/>
              <a:buAutoNum type="arabicPeriod"/>
            </a:pPr>
            <a:r>
              <a:rPr lang="en-US" b="1" dirty="0"/>
              <a:t>Support Vector Regressor (SVR)</a:t>
            </a:r>
            <a:r>
              <a:rPr lang="en-US" dirty="0"/>
              <a:t>:</a:t>
            </a:r>
          </a:p>
          <a:p>
            <a:pPr marL="742950" lvl="1" indent="-285750">
              <a:buFont typeface="+mj-lt"/>
              <a:buAutoNum type="arabicPeriod"/>
            </a:pPr>
            <a:r>
              <a:rPr lang="en-US" dirty="0"/>
              <a:t>Utilizes support vector machines to perform regression analysis by finding a hyperplane that best fits the data in a high-dimensional space.</a:t>
            </a:r>
          </a:p>
          <a:p>
            <a:pPr>
              <a:buFont typeface="+mj-lt"/>
              <a:buAutoNum type="arabicPeriod"/>
            </a:pPr>
            <a:r>
              <a:rPr lang="en-US" b="1" dirty="0"/>
              <a:t>Gradient Boosting Regressor</a:t>
            </a:r>
            <a:r>
              <a:rPr lang="en-US" dirty="0"/>
              <a:t>:</a:t>
            </a:r>
          </a:p>
          <a:p>
            <a:pPr marL="742950" lvl="1" indent="-285750">
              <a:buFont typeface="+mj-lt"/>
              <a:buAutoNum type="arabicPeriod"/>
            </a:pPr>
            <a:r>
              <a:rPr lang="en-US" dirty="0"/>
              <a:t>An ensemble technique that builds models sequentially, with each new model correcting the errors of its predecessor, leading to improved performance.</a:t>
            </a:r>
          </a:p>
          <a:p>
            <a:pPr>
              <a:buFont typeface="+mj-lt"/>
              <a:buAutoNum type="arabicPeriod"/>
            </a:pPr>
            <a:r>
              <a:rPr lang="en-US" b="1" dirty="0"/>
              <a:t>K-Nearest Neighbors Regressor (KNN)</a:t>
            </a:r>
            <a:r>
              <a:rPr lang="en-US" dirty="0"/>
              <a:t>:</a:t>
            </a:r>
          </a:p>
          <a:p>
            <a:pPr marL="742950" lvl="1" indent="-285750">
              <a:buFont typeface="+mj-lt"/>
              <a:buAutoNum type="arabicPeriod"/>
            </a:pPr>
            <a:r>
              <a:rPr lang="en-US" dirty="0"/>
              <a:t>Predicts the target variable based on the average of the k-nearest data points, making it simple yet effective for certain datasets.</a:t>
            </a:r>
          </a:p>
          <a:p>
            <a:pPr>
              <a:buFont typeface="+mj-lt"/>
              <a:buAutoNum type="arabicPeriod"/>
            </a:pPr>
            <a:r>
              <a:rPr lang="en-US" b="1" dirty="0" err="1"/>
              <a:t>XGBoost</a:t>
            </a:r>
            <a:r>
              <a:rPr lang="en-US" b="1" dirty="0"/>
              <a:t> Regressor</a:t>
            </a:r>
            <a:r>
              <a:rPr lang="en-US" dirty="0"/>
              <a:t>:</a:t>
            </a:r>
          </a:p>
          <a:p>
            <a:pPr marL="742950" lvl="1" indent="-285750">
              <a:buFont typeface="+mj-lt"/>
              <a:buAutoNum type="arabicPeriod"/>
            </a:pPr>
            <a:r>
              <a:rPr lang="en-US" dirty="0"/>
              <a:t>An advanced implementation of gradient boosting that is highly efficient and effective for regression tasks, known for its speed and performance.</a:t>
            </a:r>
          </a:p>
          <a:p>
            <a:endParaRPr lang="en-IN" dirty="0"/>
          </a:p>
        </p:txBody>
      </p:sp>
    </p:spTree>
    <p:extLst>
      <p:ext uri="{BB962C8B-B14F-4D97-AF65-F5344CB8AC3E}">
        <p14:creationId xmlns:p14="http://schemas.microsoft.com/office/powerpoint/2010/main" val="2954459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369332"/>
          </a:xfrm>
          <a:prstGeom prst="rect">
            <a:avLst/>
          </a:prstGeom>
          <a:noFill/>
        </p:spPr>
        <p:txBody>
          <a:bodyPr wrap="square" rtlCol="0">
            <a:spAutoFit/>
          </a:bodyPr>
          <a:lstStyle/>
          <a:p>
            <a:r>
              <a:rPr lang="en-IN" dirty="0"/>
              <a:t>Solar</a:t>
            </a:r>
          </a:p>
        </p:txBody>
      </p:sp>
    </p:spTree>
    <p:extLst>
      <p:ext uri="{BB962C8B-B14F-4D97-AF65-F5344CB8AC3E}">
        <p14:creationId xmlns:p14="http://schemas.microsoft.com/office/powerpoint/2010/main" val="4035590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905FE8D8-5915-DEED-DBCF-96C4635F6FAE}"/>
              </a:ext>
            </a:extLst>
          </p:cNvPr>
          <p:cNvSpPr txBox="1"/>
          <p:nvPr/>
        </p:nvSpPr>
        <p:spPr>
          <a:xfrm>
            <a:off x="558800" y="440267"/>
            <a:ext cx="11057467" cy="5016758"/>
          </a:xfrm>
          <a:prstGeom prst="rect">
            <a:avLst/>
          </a:prstGeom>
          <a:noFill/>
        </p:spPr>
        <p:txBody>
          <a:bodyPr wrap="square" rtlCol="0">
            <a:spAutoFit/>
          </a:bodyPr>
          <a:lstStyle/>
          <a:p>
            <a:r>
              <a:rPr lang="en-US" sz="1200" dirty="0"/>
              <a:t>Each model is trained on the training dataset and evaluated on the testing dataset. Performance metrics such as Mean Absolute Error (MAE), Mean Squared Error (MSE), Root Mean Squared Error (RMSE), and R-squared (R²) score will be used to assess and compare the models. The best-performing model will be selected based on these evaluation metrics and further fine-tuned for optimal performance.</a:t>
            </a:r>
          </a:p>
          <a:p>
            <a:endParaRPr lang="en-US" sz="1200" dirty="0"/>
          </a:p>
          <a:p>
            <a:endParaRPr lang="en-US" sz="1200" dirty="0"/>
          </a:p>
          <a:p>
            <a:endParaRPr lang="en-US" sz="1200" dirty="0"/>
          </a:p>
          <a:p>
            <a:pPr algn="ctr"/>
            <a:r>
              <a:rPr lang="en-IN" sz="1600" b="1" dirty="0"/>
              <a:t>Evaluation and result </a:t>
            </a:r>
          </a:p>
          <a:p>
            <a:endParaRPr lang="en-IN" sz="1600" b="1" dirty="0"/>
          </a:p>
          <a:p>
            <a:r>
              <a:rPr lang="en-US" sz="1200" dirty="0"/>
              <a:t>A variety of results was obtained from the models trained with 80% of the data and tested with 20% of the data, in this section, we evaluate our models developed using various metrics, the metrics used for evaluation include: </a:t>
            </a:r>
          </a:p>
          <a:p>
            <a:endParaRPr lang="en-US" sz="1200" dirty="0"/>
          </a:p>
          <a:p>
            <a:r>
              <a:rPr lang="en-US" sz="1200" dirty="0"/>
              <a:t>• Accuracy </a:t>
            </a:r>
          </a:p>
          <a:p>
            <a:r>
              <a:rPr lang="en-US" sz="1200" dirty="0"/>
              <a:t>• Precision </a:t>
            </a:r>
          </a:p>
          <a:p>
            <a:r>
              <a:rPr lang="en-US" sz="1200" dirty="0"/>
              <a:t>• Recall </a:t>
            </a:r>
          </a:p>
          <a:p>
            <a:r>
              <a:rPr lang="en-US" sz="1200" dirty="0"/>
              <a:t>• Fi-score </a:t>
            </a:r>
          </a:p>
          <a:p>
            <a:endParaRPr lang="en-US" sz="1200" dirty="0"/>
          </a:p>
          <a:p>
            <a:r>
              <a:rPr lang="en-US" sz="1200" dirty="0"/>
              <a:t>Accuracy: </a:t>
            </a:r>
          </a:p>
          <a:p>
            <a:r>
              <a:rPr lang="en-US" sz="1200" dirty="0"/>
              <a:t>This is the total proportion of observations that have been correctly predicted mathematically, accuracy is defined as: TP + TN TP + FP + TN + FN where TP= True positive, TN= True Negative, FP= False positive and FN = false negative. </a:t>
            </a:r>
          </a:p>
          <a:p>
            <a:endParaRPr lang="en-US" sz="1200" dirty="0"/>
          </a:p>
          <a:p>
            <a:r>
              <a:rPr lang="en-US" sz="1200" dirty="0"/>
              <a:t>Precision: This is the percentage of the positive instance predicted that was correct, mathematically it is defined as TP </a:t>
            </a:r>
            <a:r>
              <a:rPr lang="en-US" sz="1200" dirty="0" err="1"/>
              <a:t>TP</a:t>
            </a:r>
            <a:r>
              <a:rPr lang="en-US" sz="1200" dirty="0"/>
              <a:t> + FP where TP= True positive, FP= False Positive </a:t>
            </a:r>
          </a:p>
          <a:p>
            <a:endParaRPr lang="en-US" sz="1200" dirty="0"/>
          </a:p>
          <a:p>
            <a:r>
              <a:rPr lang="en-US" sz="1200" dirty="0"/>
              <a:t>Recall: This is the percentage of the positive instance out of the total actual positive, mathematically it is defined as: TP </a:t>
            </a:r>
            <a:r>
              <a:rPr lang="en-US" sz="1200" dirty="0" err="1"/>
              <a:t>TP</a:t>
            </a:r>
            <a:r>
              <a:rPr lang="en-US" sz="1200" dirty="0"/>
              <a:t> + FN where TP= True positive, FN= False Negative </a:t>
            </a:r>
          </a:p>
          <a:p>
            <a:endParaRPr lang="en-US" sz="1200" dirty="0"/>
          </a:p>
          <a:p>
            <a:r>
              <a:rPr lang="en-US" sz="1200" dirty="0"/>
              <a:t>F1-score: This is the harmonic mean of precision and recall metrics, it is the overall correctness the model has achieved, mathematically it is defined as 2 2 * Precision * recall 1 1 recall + Precision </a:t>
            </a:r>
            <a:r>
              <a:rPr lang="en-US" sz="1200" dirty="0" err="1"/>
              <a:t>Precision</a:t>
            </a:r>
            <a:r>
              <a:rPr lang="en-US" sz="1200" dirty="0"/>
              <a:t> recall</a:t>
            </a:r>
            <a:endParaRPr lang="en-IN" sz="1200" b="1" dirty="0"/>
          </a:p>
        </p:txBody>
      </p:sp>
    </p:spTree>
    <p:extLst>
      <p:ext uri="{BB962C8B-B14F-4D97-AF65-F5344CB8AC3E}">
        <p14:creationId xmlns:p14="http://schemas.microsoft.com/office/powerpoint/2010/main" val="143661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4EF02CC-1D7E-F29B-3953-25A378CF27CF}"/>
              </a:ext>
            </a:extLst>
          </p:cNvPr>
          <p:cNvSpPr txBox="1"/>
          <p:nvPr/>
        </p:nvSpPr>
        <p:spPr>
          <a:xfrm>
            <a:off x="668867" y="397933"/>
            <a:ext cx="10854266" cy="1477328"/>
          </a:xfrm>
          <a:prstGeom prst="rect">
            <a:avLst/>
          </a:prstGeom>
          <a:noFill/>
        </p:spPr>
        <p:txBody>
          <a:bodyPr wrap="square" rtlCol="0">
            <a:spAutoFit/>
          </a:bodyPr>
          <a:lstStyle/>
          <a:p>
            <a:pPr>
              <a:buFont typeface="Arial" panose="020B0604020202020204" pitchFamily="34" charset="0"/>
              <a:buChar char="•"/>
            </a:pPr>
            <a:r>
              <a:rPr lang="en-US" sz="1200" dirty="0"/>
              <a:t>The trained models will be evaluated on the testing dataset using performance metrics:</a:t>
            </a:r>
          </a:p>
          <a:p>
            <a:pPr marL="742950" lvl="1" indent="-285750">
              <a:buFont typeface="Arial" panose="020B0604020202020204" pitchFamily="34" charset="0"/>
              <a:buChar char="•"/>
            </a:pPr>
            <a:r>
              <a:rPr lang="en-US" sz="1200" b="1" dirty="0"/>
              <a:t>Mean Absolute Error (MAE)</a:t>
            </a:r>
            <a:r>
              <a:rPr lang="en-US" sz="1200" dirty="0"/>
              <a:t>: Measures the average magnitude of the errors in a set of predictions, without considering their direction.</a:t>
            </a:r>
          </a:p>
          <a:p>
            <a:pPr marL="742950" lvl="1" indent="-285750">
              <a:buFont typeface="Arial" panose="020B0604020202020204" pitchFamily="34" charset="0"/>
              <a:buChar char="•"/>
            </a:pPr>
            <a:r>
              <a:rPr lang="en-US" sz="1200" b="1" dirty="0"/>
              <a:t>Mean Squared Error (MSE)</a:t>
            </a:r>
            <a:r>
              <a:rPr lang="en-US" sz="1200" dirty="0"/>
              <a:t>: Measures the average of the squares of the errors—that is, the average squared difference between the estimated values and the actual value.</a:t>
            </a:r>
          </a:p>
          <a:p>
            <a:pPr marL="742950" lvl="1" indent="-285750">
              <a:buFont typeface="Arial" panose="020B0604020202020204" pitchFamily="34" charset="0"/>
              <a:buChar char="•"/>
            </a:pPr>
            <a:r>
              <a:rPr lang="en-US" sz="1200" b="1" dirty="0"/>
              <a:t>Root Mean Squared Error (RMSE)</a:t>
            </a:r>
            <a:r>
              <a:rPr lang="en-US" sz="1200" dirty="0"/>
              <a:t>: The square root of MSE, providing an error measure in the same units as the target variable.</a:t>
            </a:r>
          </a:p>
          <a:p>
            <a:pPr marL="742950" lvl="1" indent="-285750">
              <a:buFont typeface="Arial" panose="020B0604020202020204" pitchFamily="34" charset="0"/>
              <a:buChar char="•"/>
            </a:pPr>
            <a:r>
              <a:rPr lang="en-US" sz="1200" b="1" dirty="0"/>
              <a:t>R-squared (R²) score</a:t>
            </a:r>
            <a:r>
              <a:rPr lang="en-US" sz="1200" dirty="0"/>
              <a:t>: Indicates the proportion of the variance in the dependent variable that is predictable from the independent variables.</a:t>
            </a:r>
          </a:p>
          <a:p>
            <a:endParaRPr lang="en-IN" dirty="0"/>
          </a:p>
        </p:txBody>
      </p:sp>
      <p:pic>
        <p:nvPicPr>
          <p:cNvPr id="8" name="Picture 7">
            <a:extLst>
              <a:ext uri="{FF2B5EF4-FFF2-40B4-BE49-F238E27FC236}">
                <a16:creationId xmlns:a16="http://schemas.microsoft.com/office/drawing/2014/main" id="{2B64D1AA-CCE7-859E-9E3F-57121C0E5364}"/>
              </a:ext>
            </a:extLst>
          </p:cNvPr>
          <p:cNvPicPr>
            <a:picLocks noChangeAspect="1"/>
          </p:cNvPicPr>
          <p:nvPr/>
        </p:nvPicPr>
        <p:blipFill>
          <a:blip r:embed="rId3"/>
          <a:stretch>
            <a:fillRect/>
          </a:stretch>
        </p:blipFill>
        <p:spPr>
          <a:xfrm>
            <a:off x="4015559" y="1872429"/>
            <a:ext cx="4160881" cy="4587638"/>
          </a:xfrm>
          <a:prstGeom prst="rect">
            <a:avLst/>
          </a:prstGeom>
        </p:spPr>
      </p:pic>
    </p:spTree>
    <p:extLst>
      <p:ext uri="{BB962C8B-B14F-4D97-AF65-F5344CB8AC3E}">
        <p14:creationId xmlns:p14="http://schemas.microsoft.com/office/powerpoint/2010/main" val="931303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7CCD5B5E-71EF-1B5B-8DD7-4221AA3060A1}"/>
              </a:ext>
            </a:extLst>
          </p:cNvPr>
          <p:cNvSpPr txBox="1"/>
          <p:nvPr/>
        </p:nvSpPr>
        <p:spPr>
          <a:xfrm>
            <a:off x="677333" y="448733"/>
            <a:ext cx="10854267" cy="584775"/>
          </a:xfrm>
          <a:prstGeom prst="rect">
            <a:avLst/>
          </a:prstGeom>
          <a:noFill/>
        </p:spPr>
        <p:txBody>
          <a:bodyPr wrap="square" rtlCol="0">
            <a:spAutoFit/>
          </a:bodyPr>
          <a:lstStyle/>
          <a:p>
            <a:pPr algn="ctr"/>
            <a:r>
              <a:rPr lang="en-US" sz="1600" b="1" dirty="0"/>
              <a:t>Performance comparison of the models :</a:t>
            </a:r>
          </a:p>
          <a:p>
            <a:r>
              <a:rPr lang="en-US" sz="1600" b="1" dirty="0"/>
              <a:t> </a:t>
            </a:r>
            <a:endParaRPr lang="en-IN" sz="1600" b="1" dirty="0"/>
          </a:p>
        </p:txBody>
      </p:sp>
      <p:pic>
        <p:nvPicPr>
          <p:cNvPr id="4" name="Picture 3">
            <a:extLst>
              <a:ext uri="{FF2B5EF4-FFF2-40B4-BE49-F238E27FC236}">
                <a16:creationId xmlns:a16="http://schemas.microsoft.com/office/drawing/2014/main" id="{16AD6251-2E38-DF18-FA0F-F6E9EA661F8E}"/>
              </a:ext>
            </a:extLst>
          </p:cNvPr>
          <p:cNvPicPr>
            <a:picLocks noChangeAspect="1"/>
          </p:cNvPicPr>
          <p:nvPr/>
        </p:nvPicPr>
        <p:blipFill>
          <a:blip r:embed="rId4"/>
          <a:stretch>
            <a:fillRect/>
          </a:stretch>
        </p:blipFill>
        <p:spPr>
          <a:xfrm>
            <a:off x="252012" y="2506899"/>
            <a:ext cx="5464013" cy="1844200"/>
          </a:xfrm>
          <a:prstGeom prst="rect">
            <a:avLst/>
          </a:prstGeom>
        </p:spPr>
      </p:pic>
      <p:pic>
        <p:nvPicPr>
          <p:cNvPr id="7" name="Picture 6">
            <a:extLst>
              <a:ext uri="{FF2B5EF4-FFF2-40B4-BE49-F238E27FC236}">
                <a16:creationId xmlns:a16="http://schemas.microsoft.com/office/drawing/2014/main" id="{B5337EF1-E1B9-F66B-5A35-DC39D0DBD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0464" y="1321087"/>
            <a:ext cx="6089524" cy="4215825"/>
          </a:xfrm>
          <a:prstGeom prst="rect">
            <a:avLst/>
          </a:prstGeom>
        </p:spPr>
      </p:pic>
    </p:spTree>
    <p:extLst>
      <p:ext uri="{BB962C8B-B14F-4D97-AF65-F5344CB8AC3E}">
        <p14:creationId xmlns:p14="http://schemas.microsoft.com/office/powerpoint/2010/main" val="169682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C076ECE6-5636-7A8F-523B-D4D5473AF1E0}"/>
              </a:ext>
            </a:extLst>
          </p:cNvPr>
          <p:cNvSpPr txBox="1"/>
          <p:nvPr/>
        </p:nvSpPr>
        <p:spPr>
          <a:xfrm>
            <a:off x="668865" y="300276"/>
            <a:ext cx="10837333" cy="984885"/>
          </a:xfrm>
          <a:prstGeom prst="rect">
            <a:avLst/>
          </a:prstGeom>
          <a:noFill/>
        </p:spPr>
        <p:txBody>
          <a:bodyPr wrap="square" rtlCol="0">
            <a:spAutoFit/>
          </a:bodyPr>
          <a:lstStyle/>
          <a:p>
            <a:pPr algn="ctr"/>
            <a:r>
              <a:rPr lang="en-IN" sz="1600" b="1" dirty="0"/>
              <a:t>Output: Predicted Result</a:t>
            </a:r>
          </a:p>
          <a:p>
            <a:endParaRPr lang="en-US" sz="1200" dirty="0"/>
          </a:p>
          <a:p>
            <a:r>
              <a:rPr lang="en-US" sz="1200" dirty="0"/>
              <a:t>Since </a:t>
            </a:r>
            <a:r>
              <a:rPr lang="en-US" sz="1200" dirty="0" err="1"/>
              <a:t>XGBoost</a:t>
            </a:r>
            <a:r>
              <a:rPr lang="en-US" sz="1200" dirty="0"/>
              <a:t> Regressor performed better than the rest of the models taken for evaluation, we will proceed further with the </a:t>
            </a:r>
            <a:r>
              <a:rPr lang="en-US" sz="1200" dirty="0" err="1"/>
              <a:t>XGBoost</a:t>
            </a:r>
            <a:r>
              <a:rPr lang="en-US" sz="1200" dirty="0"/>
              <a:t> Regressor model for Cross Validation .</a:t>
            </a:r>
            <a:endParaRPr lang="en-IN" sz="1200" dirty="0"/>
          </a:p>
          <a:p>
            <a:endParaRPr lang="en-IN" dirty="0"/>
          </a:p>
        </p:txBody>
      </p:sp>
      <p:pic>
        <p:nvPicPr>
          <p:cNvPr id="4" name="Picture 3">
            <a:extLst>
              <a:ext uri="{FF2B5EF4-FFF2-40B4-BE49-F238E27FC236}">
                <a16:creationId xmlns:a16="http://schemas.microsoft.com/office/drawing/2014/main" id="{8E32E406-12C5-6F5D-BBE3-E25E2531218C}"/>
              </a:ext>
            </a:extLst>
          </p:cNvPr>
          <p:cNvPicPr>
            <a:picLocks noChangeAspect="1"/>
          </p:cNvPicPr>
          <p:nvPr/>
        </p:nvPicPr>
        <p:blipFill>
          <a:blip r:embed="rId3"/>
          <a:stretch>
            <a:fillRect/>
          </a:stretch>
        </p:blipFill>
        <p:spPr>
          <a:xfrm>
            <a:off x="2411410" y="1137406"/>
            <a:ext cx="7369179" cy="1996613"/>
          </a:xfrm>
          <a:prstGeom prst="rect">
            <a:avLst/>
          </a:prstGeom>
        </p:spPr>
      </p:pic>
      <p:pic>
        <p:nvPicPr>
          <p:cNvPr id="7" name="Picture 6">
            <a:extLst>
              <a:ext uri="{FF2B5EF4-FFF2-40B4-BE49-F238E27FC236}">
                <a16:creationId xmlns:a16="http://schemas.microsoft.com/office/drawing/2014/main" id="{2A7F4F5E-A754-B6A0-4A5A-2C6AA643FB65}"/>
              </a:ext>
            </a:extLst>
          </p:cNvPr>
          <p:cNvPicPr>
            <a:picLocks noChangeAspect="1"/>
          </p:cNvPicPr>
          <p:nvPr/>
        </p:nvPicPr>
        <p:blipFill>
          <a:blip r:embed="rId4"/>
          <a:stretch>
            <a:fillRect/>
          </a:stretch>
        </p:blipFill>
        <p:spPr>
          <a:xfrm>
            <a:off x="3092613" y="3723981"/>
            <a:ext cx="5989839" cy="1882303"/>
          </a:xfrm>
          <a:prstGeom prst="rect">
            <a:avLst/>
          </a:prstGeom>
        </p:spPr>
      </p:pic>
    </p:spTree>
    <p:extLst>
      <p:ext uri="{BB962C8B-B14F-4D97-AF65-F5344CB8AC3E}">
        <p14:creationId xmlns:p14="http://schemas.microsoft.com/office/powerpoint/2010/main" val="4034909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12DA6F7B-BC38-AF3A-EBA7-52D2957D6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080" y="1289300"/>
            <a:ext cx="7735839" cy="4279400"/>
          </a:xfrm>
          <a:prstGeom prst="rect">
            <a:avLst/>
          </a:prstGeom>
        </p:spPr>
      </p:pic>
    </p:spTree>
    <p:extLst>
      <p:ext uri="{BB962C8B-B14F-4D97-AF65-F5344CB8AC3E}">
        <p14:creationId xmlns:p14="http://schemas.microsoft.com/office/powerpoint/2010/main" val="2184327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89BCC589-EDFE-4376-4B70-E7D9C41EE134}"/>
              </a:ext>
            </a:extLst>
          </p:cNvPr>
          <p:cNvPicPr>
            <a:picLocks noChangeAspect="1"/>
          </p:cNvPicPr>
          <p:nvPr/>
        </p:nvPicPr>
        <p:blipFill>
          <a:blip r:embed="rId3"/>
          <a:stretch>
            <a:fillRect/>
          </a:stretch>
        </p:blipFill>
        <p:spPr>
          <a:xfrm>
            <a:off x="671626" y="1207591"/>
            <a:ext cx="4701947" cy="4138019"/>
          </a:xfrm>
          <a:prstGeom prst="rect">
            <a:avLst/>
          </a:prstGeom>
        </p:spPr>
      </p:pic>
      <p:pic>
        <p:nvPicPr>
          <p:cNvPr id="7" name="Picture 6">
            <a:extLst>
              <a:ext uri="{FF2B5EF4-FFF2-40B4-BE49-F238E27FC236}">
                <a16:creationId xmlns:a16="http://schemas.microsoft.com/office/drawing/2014/main" id="{28552007-1566-AB1B-AADE-1F83E2F583AD}"/>
              </a:ext>
            </a:extLst>
          </p:cNvPr>
          <p:cNvPicPr>
            <a:picLocks noChangeAspect="1"/>
          </p:cNvPicPr>
          <p:nvPr/>
        </p:nvPicPr>
        <p:blipFill>
          <a:blip r:embed="rId4"/>
          <a:stretch>
            <a:fillRect/>
          </a:stretch>
        </p:blipFill>
        <p:spPr>
          <a:xfrm>
            <a:off x="6400799" y="1193369"/>
            <a:ext cx="5024483" cy="4152241"/>
          </a:xfrm>
          <a:prstGeom prst="rect">
            <a:avLst/>
          </a:prstGeom>
        </p:spPr>
      </p:pic>
    </p:spTree>
    <p:extLst>
      <p:ext uri="{BB962C8B-B14F-4D97-AF65-F5344CB8AC3E}">
        <p14:creationId xmlns:p14="http://schemas.microsoft.com/office/powerpoint/2010/main" val="3172591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F405ADD6-4FCA-F477-B147-7D5C1B556553}"/>
              </a:ext>
            </a:extLst>
          </p:cNvPr>
          <p:cNvPicPr>
            <a:picLocks noChangeAspect="1"/>
          </p:cNvPicPr>
          <p:nvPr/>
        </p:nvPicPr>
        <p:blipFill>
          <a:blip r:embed="rId3"/>
          <a:stretch>
            <a:fillRect/>
          </a:stretch>
        </p:blipFill>
        <p:spPr>
          <a:xfrm>
            <a:off x="218254" y="809259"/>
            <a:ext cx="11755491" cy="5239481"/>
          </a:xfrm>
          <a:prstGeom prst="rect">
            <a:avLst/>
          </a:prstGeom>
        </p:spPr>
      </p:pic>
    </p:spTree>
    <p:extLst>
      <p:ext uri="{BB962C8B-B14F-4D97-AF65-F5344CB8AC3E}">
        <p14:creationId xmlns:p14="http://schemas.microsoft.com/office/powerpoint/2010/main" val="2290434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A20A2F40-4B02-4A8A-9ABA-18C48EB9DA76}"/>
              </a:ext>
            </a:extLst>
          </p:cNvPr>
          <p:cNvPicPr>
            <a:picLocks noChangeAspect="1"/>
          </p:cNvPicPr>
          <p:nvPr/>
        </p:nvPicPr>
        <p:blipFill>
          <a:blip r:embed="rId3"/>
          <a:stretch>
            <a:fillRect/>
          </a:stretch>
        </p:blipFill>
        <p:spPr>
          <a:xfrm>
            <a:off x="1470967" y="2681183"/>
            <a:ext cx="9250066" cy="1495634"/>
          </a:xfrm>
          <a:prstGeom prst="rect">
            <a:avLst/>
          </a:prstGeom>
        </p:spPr>
      </p:pic>
    </p:spTree>
    <p:extLst>
      <p:ext uri="{BB962C8B-B14F-4D97-AF65-F5344CB8AC3E}">
        <p14:creationId xmlns:p14="http://schemas.microsoft.com/office/powerpoint/2010/main" val="173259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22104D3F-1FB8-5BB1-4AFA-2E80E8A713AF}"/>
              </a:ext>
            </a:extLst>
          </p:cNvPr>
          <p:cNvSpPr txBox="1"/>
          <p:nvPr/>
        </p:nvSpPr>
        <p:spPr>
          <a:xfrm>
            <a:off x="668867" y="364067"/>
            <a:ext cx="10845800" cy="5139869"/>
          </a:xfrm>
          <a:prstGeom prst="rect">
            <a:avLst/>
          </a:prstGeom>
          <a:noFill/>
        </p:spPr>
        <p:txBody>
          <a:bodyPr wrap="square" rtlCol="0">
            <a:spAutoFit/>
          </a:bodyPr>
          <a:lstStyle/>
          <a:p>
            <a:pPr algn="ctr"/>
            <a:r>
              <a:rPr lang="en-IN" sz="1600" b="1" dirty="0"/>
              <a:t>Conclusions and future work</a:t>
            </a:r>
          </a:p>
          <a:p>
            <a:endParaRPr lang="en-IN" sz="1600" b="1" dirty="0"/>
          </a:p>
          <a:p>
            <a:r>
              <a:rPr lang="en-US" sz="1200" b="1" dirty="0"/>
              <a:t>Summary</a:t>
            </a:r>
          </a:p>
          <a:p>
            <a:endParaRPr lang="en-US" sz="1200" dirty="0"/>
          </a:p>
          <a:p>
            <a:r>
              <a:rPr lang="en-US" sz="1200" dirty="0"/>
              <a:t>This project aimed to predict solar radiation in the central eastern region of India using multiple machine learning models. The data collected from the Indian Meteorological Department (IMD) and other sources included historical records of solar radiation, temperature, humidity, wind speed, and other meteorological parameters. The data underwent preprocessing steps such as handling missing values, normalization, and feature engineering. Several models were developed and evaluated, including Linear Regression, Random Forest Regressor, Support Vector Regressor, Gradient Boosting Regressor, K-Nearest Neighbors Regressor, and </a:t>
            </a:r>
            <a:r>
              <a:rPr lang="en-US" sz="1200" dirty="0" err="1"/>
              <a:t>XGBoost</a:t>
            </a:r>
            <a:r>
              <a:rPr lang="en-US" sz="1200" dirty="0"/>
              <a:t> Regressor. </a:t>
            </a:r>
          </a:p>
          <a:p>
            <a:endParaRPr lang="en-US" sz="1200" dirty="0"/>
          </a:p>
          <a:p>
            <a:r>
              <a:rPr lang="en-US" sz="1200" dirty="0"/>
              <a:t>Upon evaluation, the </a:t>
            </a:r>
            <a:r>
              <a:rPr lang="en-US" sz="1200" dirty="0" err="1"/>
              <a:t>XGBoost</a:t>
            </a:r>
            <a:r>
              <a:rPr lang="en-US" sz="1200" dirty="0"/>
              <a:t> Regressor emerged as the best-performing model, exhibiting the highest accuracy and the lowest errors as indicated by metrics such as Mean Absolute Error (MAE), Mean Squared Error (MSE), Root Mean Squared Error (RMSE), and R-squared (R²) score. This model demonstrated its ability to effectively capture the complex relationships between the various meteorological parameters and solar radiation.</a:t>
            </a:r>
          </a:p>
          <a:p>
            <a:endParaRPr lang="en-US" sz="1200" dirty="0"/>
          </a:p>
          <a:p>
            <a:r>
              <a:rPr lang="en-US" sz="1200" b="1" dirty="0"/>
              <a:t>Implications</a:t>
            </a:r>
          </a:p>
          <a:p>
            <a:endParaRPr lang="en-US" sz="1200" dirty="0"/>
          </a:p>
          <a:p>
            <a:r>
              <a:rPr lang="en-US" sz="1200" dirty="0"/>
              <a:t>Accurate forecasting of solar radiation has significant implications for the design and optimization of solar energy systems. For the central eastern region of India, reliable solar radiation predictions can:</a:t>
            </a:r>
          </a:p>
          <a:p>
            <a:r>
              <a:rPr lang="en-US" sz="1200" dirty="0"/>
              <a:t>- Enhance the efficiency of solar power plants by optimizing the alignment and positioning of solar panels.</a:t>
            </a:r>
          </a:p>
          <a:p>
            <a:r>
              <a:rPr lang="en-US" sz="1200" dirty="0"/>
              <a:t>- Aid in effective energy planning and management, reducing dependency on non-renewable energy sources.</a:t>
            </a:r>
          </a:p>
          <a:p>
            <a:r>
              <a:rPr lang="en-US" sz="1200" dirty="0"/>
              <a:t>- Enable better integration of solar power into the energy grid, ensuring a stable and consistent power supply.</a:t>
            </a:r>
          </a:p>
          <a:p>
            <a:r>
              <a:rPr lang="en-US" sz="1200" dirty="0"/>
              <a:t>- Assist in financial planning and investment decisions by providing accurate projections of solar energy generation potential.</a:t>
            </a:r>
          </a:p>
          <a:p>
            <a:endParaRPr lang="en-US" sz="1200" dirty="0"/>
          </a:p>
          <a:p>
            <a:r>
              <a:rPr lang="en-US" sz="1200" dirty="0"/>
              <a:t>Accurate solar radiation predictions can also contribute to the broader goals of reducing carbon emissions and promoting sustainable energy practices in the region.</a:t>
            </a:r>
          </a:p>
          <a:p>
            <a:endParaRPr lang="en-US" sz="1200" dirty="0"/>
          </a:p>
          <a:p>
            <a:endParaRPr lang="en-US" sz="1600" b="1" dirty="0"/>
          </a:p>
          <a:p>
            <a:endParaRPr lang="en-IN" sz="1600" b="1" dirty="0"/>
          </a:p>
        </p:txBody>
      </p:sp>
    </p:spTree>
    <p:extLst>
      <p:ext uri="{BB962C8B-B14F-4D97-AF65-F5344CB8AC3E}">
        <p14:creationId xmlns:p14="http://schemas.microsoft.com/office/powerpoint/2010/main" val="1667933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887BA733-E9D9-218E-332C-A9E577F91B99}"/>
              </a:ext>
            </a:extLst>
          </p:cNvPr>
          <p:cNvSpPr txBox="1"/>
          <p:nvPr/>
        </p:nvSpPr>
        <p:spPr>
          <a:xfrm>
            <a:off x="677333" y="279400"/>
            <a:ext cx="10854267" cy="5078313"/>
          </a:xfrm>
          <a:prstGeom prst="rect">
            <a:avLst/>
          </a:prstGeom>
          <a:noFill/>
        </p:spPr>
        <p:txBody>
          <a:bodyPr wrap="square" rtlCol="0">
            <a:spAutoFit/>
          </a:bodyPr>
          <a:lstStyle/>
          <a:p>
            <a:r>
              <a:rPr lang="en-US" sz="1200" b="1" dirty="0"/>
              <a:t>Future Work</a:t>
            </a:r>
          </a:p>
          <a:p>
            <a:endParaRPr lang="en-US" sz="1200" dirty="0"/>
          </a:p>
          <a:p>
            <a:r>
              <a:rPr lang="en-US" sz="1200" dirty="0"/>
              <a:t>While this project has provided valuable insights and a robust model for solar radiation prediction, several areas of improvement and future research can be considered:</a:t>
            </a:r>
          </a:p>
          <a:p>
            <a:endParaRPr lang="en-US" sz="1200" dirty="0"/>
          </a:p>
          <a:p>
            <a:r>
              <a:rPr lang="en-US" sz="1200" dirty="0"/>
              <a:t>1. Incorporating Advanced Deep Learning Models:</a:t>
            </a:r>
          </a:p>
          <a:p>
            <a:r>
              <a:rPr lang="en-US" sz="1200" dirty="0"/>
              <a:t>   - Explore the use of deep learning techniques such as Long Short-Term Memory (LSTM) networks, Convolutional Neural Networks (CNNs), and Transformer models, which may capture more complex patterns and dependencies in the data.</a:t>
            </a:r>
          </a:p>
          <a:p>
            <a:endParaRPr lang="en-US" sz="1200" dirty="0"/>
          </a:p>
          <a:p>
            <a:r>
              <a:rPr lang="en-US" sz="1200" dirty="0"/>
              <a:t>2. Expanding Data Sources:</a:t>
            </a:r>
          </a:p>
          <a:p>
            <a:r>
              <a:rPr lang="en-US" sz="1200" dirty="0"/>
              <a:t>   - Include additional data sources such as satellite imagery, higher resolution weather data, and real-time monitoring systems to improve the model's accuracy and reliability.</a:t>
            </a:r>
          </a:p>
          <a:p>
            <a:endParaRPr lang="en-US" sz="1200" dirty="0"/>
          </a:p>
          <a:p>
            <a:r>
              <a:rPr lang="en-US" sz="1200" dirty="0"/>
              <a:t>3. Climate Change Considerations:</a:t>
            </a:r>
          </a:p>
          <a:p>
            <a:r>
              <a:rPr lang="en-US" sz="1200" dirty="0"/>
              <a:t>   - Account for long-term climate change effects by incorporating climate models and projections into the dataset.</a:t>
            </a:r>
          </a:p>
          <a:p>
            <a:endParaRPr lang="en-US" sz="1200" dirty="0"/>
          </a:p>
          <a:p>
            <a:r>
              <a:rPr lang="en-US" sz="1200" dirty="0"/>
              <a:t>4. Temporal and Spatial Resolution:</a:t>
            </a:r>
          </a:p>
          <a:p>
            <a:r>
              <a:rPr lang="en-US" sz="1200" dirty="0"/>
              <a:t>   - Increase the temporal resolution of the data (e.g., hourly instead of daily) and spatial resolution (e.g., finer grid points) to enhance the model’s applicability to specific sites and times.</a:t>
            </a:r>
          </a:p>
          <a:p>
            <a:endParaRPr lang="en-US" sz="1200" dirty="0"/>
          </a:p>
          <a:p>
            <a:r>
              <a:rPr lang="en-US" sz="1200" dirty="0"/>
              <a:t>5. Hybrid Models:</a:t>
            </a:r>
          </a:p>
          <a:p>
            <a:r>
              <a:rPr lang="en-US" sz="1200" dirty="0"/>
              <a:t>   - Develop hybrid models that combine machine learning with physical models of solar radiation to leverage the strengths of both approaches.</a:t>
            </a:r>
          </a:p>
          <a:p>
            <a:endParaRPr lang="en-US" sz="1200" dirty="0"/>
          </a:p>
          <a:p>
            <a:r>
              <a:rPr lang="en-US" sz="1200" dirty="0"/>
              <a:t>6. Real-time Forecasting and Deployment:</a:t>
            </a:r>
          </a:p>
          <a:p>
            <a:r>
              <a:rPr lang="en-US" sz="1200" dirty="0"/>
              <a:t>   - Implement the model in real-time forecasting systems to provide continuous and updated solar radiation predictions for operational use.</a:t>
            </a:r>
          </a:p>
          <a:p>
            <a:endParaRPr lang="en-US" sz="1200" dirty="0"/>
          </a:p>
          <a:p>
            <a:r>
              <a:rPr lang="en-US" sz="1200" dirty="0"/>
              <a:t>By addressing these areas, future research can further improve the accuracy and utility of solar radiation prediction models, contributing to more effective and sustainable energy management practices.</a:t>
            </a:r>
            <a:endParaRPr lang="en-IN" sz="1200" dirty="0"/>
          </a:p>
        </p:txBody>
      </p:sp>
    </p:spTree>
    <p:extLst>
      <p:ext uri="{BB962C8B-B14F-4D97-AF65-F5344CB8AC3E}">
        <p14:creationId xmlns:p14="http://schemas.microsoft.com/office/powerpoint/2010/main" val="238833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369332"/>
          </a:xfrm>
          <a:prstGeom prst="rect">
            <a:avLst/>
          </a:prstGeom>
          <a:noFill/>
        </p:spPr>
        <p:txBody>
          <a:bodyPr wrap="square" rtlCol="0">
            <a:spAutoFit/>
          </a:bodyPr>
          <a:lstStyle/>
          <a:p>
            <a:r>
              <a:rPr lang="en-IN" dirty="0"/>
              <a:t>Solar</a:t>
            </a:r>
          </a:p>
        </p:txBody>
      </p:sp>
    </p:spTree>
    <p:extLst>
      <p:ext uri="{BB962C8B-B14F-4D97-AF65-F5344CB8AC3E}">
        <p14:creationId xmlns:p14="http://schemas.microsoft.com/office/powerpoint/2010/main" val="1005562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8E4599A3-A742-7322-2B82-ADFABDA9E86E}"/>
              </a:ext>
            </a:extLst>
          </p:cNvPr>
          <p:cNvSpPr txBox="1"/>
          <p:nvPr/>
        </p:nvSpPr>
        <p:spPr>
          <a:xfrm>
            <a:off x="677333" y="397933"/>
            <a:ext cx="10854267" cy="3354765"/>
          </a:xfrm>
          <a:prstGeom prst="rect">
            <a:avLst/>
          </a:prstGeom>
          <a:noFill/>
        </p:spPr>
        <p:txBody>
          <a:bodyPr wrap="square" rtlCol="0">
            <a:spAutoFit/>
          </a:bodyPr>
          <a:lstStyle/>
          <a:p>
            <a:pPr algn="ctr"/>
            <a:r>
              <a:rPr lang="en-IN" sz="1600" b="1" dirty="0"/>
              <a:t>REFERENCES</a:t>
            </a:r>
          </a:p>
          <a:p>
            <a:endParaRPr lang="en-IN" sz="1600" b="1" dirty="0"/>
          </a:p>
          <a:p>
            <a:pPr marL="228600" indent="-228600">
              <a:buAutoNum type="arabicPeriod"/>
            </a:pPr>
            <a:r>
              <a:rPr lang="en-IN" sz="1200" dirty="0">
                <a:hlinkClick r:id="rId3"/>
              </a:rPr>
              <a:t>https://power.larc.nasa.gov/data-access-viewer/</a:t>
            </a:r>
            <a:endParaRPr lang="en-IN" sz="1200" dirty="0"/>
          </a:p>
          <a:p>
            <a:pPr marL="228600" indent="-228600">
              <a:buAutoNum type="arabicPeriod"/>
            </a:pPr>
            <a:endParaRPr lang="en-IN" sz="1200" dirty="0"/>
          </a:p>
          <a:p>
            <a:pPr marL="228600" indent="-228600">
              <a:buAutoNum type="arabicPeriod"/>
            </a:pPr>
            <a:r>
              <a:rPr lang="en-IN" sz="1200" dirty="0">
                <a:hlinkClick r:id="rId4"/>
              </a:rPr>
              <a:t>https://www.researchgate.net/publication/337043958_Solar_Radiation_Prediction_Using_Machine_Learning_Techniques_A_Review</a:t>
            </a:r>
            <a:endParaRPr lang="en-IN" sz="1200" dirty="0"/>
          </a:p>
          <a:p>
            <a:pPr marL="228600" indent="-228600">
              <a:buAutoNum type="arabicPeriod"/>
            </a:pPr>
            <a:endParaRPr lang="en-IN" sz="1200" dirty="0"/>
          </a:p>
          <a:p>
            <a:pPr marL="228600" indent="-228600">
              <a:buAutoNum type="arabicPeriod"/>
            </a:pPr>
            <a:r>
              <a:rPr lang="en-IN" sz="1200" dirty="0">
                <a:hlinkClick r:id="rId5"/>
              </a:rPr>
              <a:t>https://www.sciencedirect.com/science/article/pii/S2772671124000354</a:t>
            </a:r>
            <a:endParaRPr lang="en-IN" sz="1200" dirty="0"/>
          </a:p>
          <a:p>
            <a:pPr marL="228600" indent="-228600">
              <a:buAutoNum type="arabicPeriod"/>
            </a:pPr>
            <a:endParaRPr lang="en-IN" sz="1200" dirty="0"/>
          </a:p>
          <a:p>
            <a:pPr marL="228600" indent="-228600">
              <a:buAutoNum type="arabicPeriod"/>
            </a:pPr>
            <a:r>
              <a:rPr lang="en-IN" sz="1200" dirty="0">
                <a:hlinkClick r:id="rId6"/>
              </a:rPr>
              <a:t>https://zone.biblio.laurentian.ca/handle/10219/3970</a:t>
            </a:r>
            <a:endParaRPr lang="en-IN" sz="1200" dirty="0"/>
          </a:p>
          <a:p>
            <a:pPr marL="228600" indent="-228600">
              <a:buAutoNum type="arabicPeriod"/>
            </a:pPr>
            <a:endParaRPr lang="en-IN" sz="1200" dirty="0"/>
          </a:p>
          <a:p>
            <a:pPr marL="228600" indent="-228600">
              <a:buAutoNum type="arabicPeriod"/>
            </a:pPr>
            <a:r>
              <a:rPr lang="en-IN" sz="1200" dirty="0">
                <a:hlinkClick r:id="rId7"/>
              </a:rPr>
              <a:t>https://onlinelibrary.wiley.com/journal/3837?gad_source=1&amp;gclid=Cj0KCQjwv7O0BhDwARIsAC0sjWNIgLcLLF5s-lQjFS8UxQTa0tB2D36lvvqXijxhdDunp5rDWN90rbUaAq_rEALw_wcB&amp;utm_campaign=544738&amp;utm_content=PhysSciEngineering-IJPH&amp;utm_medium=paidsearch&amp;utm_source=google</a:t>
            </a:r>
            <a:endParaRPr lang="en-IN" sz="1200" dirty="0"/>
          </a:p>
          <a:p>
            <a:pPr marL="228600" indent="-228600">
              <a:buAutoNum type="arabicPeriod"/>
            </a:pPr>
            <a:endParaRPr lang="en-IN" sz="1200" dirty="0"/>
          </a:p>
          <a:p>
            <a:pPr marL="228600" indent="-228600">
              <a:buAutoNum type="arabicPeriod"/>
            </a:pPr>
            <a:r>
              <a:rPr lang="en-IN" sz="1200" dirty="0">
                <a:hlinkClick r:id="rId8"/>
              </a:rPr>
              <a:t>https://www.kaggle.com/code/rachelswati/solar-radiation-prediction-random-forest</a:t>
            </a:r>
            <a:endParaRPr lang="en-IN" sz="1200" dirty="0"/>
          </a:p>
          <a:p>
            <a:pPr marL="228600" indent="-228600">
              <a:buAutoNum type="arabicPeriod"/>
            </a:pPr>
            <a:endParaRPr lang="en-IN" sz="1200" dirty="0"/>
          </a:p>
          <a:p>
            <a:pPr marL="228600" indent="-228600">
              <a:buAutoNum type="arabicPeriod"/>
            </a:pPr>
            <a:r>
              <a:rPr lang="en-IN" sz="1200" dirty="0">
                <a:hlinkClick r:id="rId9"/>
              </a:rPr>
              <a:t>https://nsrdb.nrel.gov/assets/NSRDB%20Graphic%20Update%202021%2009%2022.6d4966d2.jpg</a:t>
            </a:r>
            <a:endParaRPr lang="en-IN" sz="1200" dirty="0"/>
          </a:p>
        </p:txBody>
      </p:sp>
    </p:spTree>
    <p:extLst>
      <p:ext uri="{BB962C8B-B14F-4D97-AF65-F5344CB8AC3E}">
        <p14:creationId xmlns:p14="http://schemas.microsoft.com/office/powerpoint/2010/main" val="157661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369332"/>
          </a:xfrm>
          <a:prstGeom prst="rect">
            <a:avLst/>
          </a:prstGeom>
          <a:noFill/>
        </p:spPr>
        <p:txBody>
          <a:bodyPr wrap="square" rtlCol="0">
            <a:spAutoFit/>
          </a:bodyPr>
          <a:lstStyle/>
          <a:p>
            <a:r>
              <a:rPr lang="en-IN" dirty="0"/>
              <a:t>Solar</a:t>
            </a:r>
          </a:p>
        </p:txBody>
      </p:sp>
    </p:spTree>
    <p:extLst>
      <p:ext uri="{BB962C8B-B14F-4D97-AF65-F5344CB8AC3E}">
        <p14:creationId xmlns:p14="http://schemas.microsoft.com/office/powerpoint/2010/main" val="796317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1131471" y="408742"/>
            <a:ext cx="9929057" cy="5232202"/>
          </a:xfrm>
          <a:prstGeom prst="rect">
            <a:avLst/>
          </a:prstGeom>
          <a:noFill/>
        </p:spPr>
        <p:txBody>
          <a:bodyPr wrap="square" rtlCol="0">
            <a:spAutoFit/>
          </a:bodyPr>
          <a:lstStyle/>
          <a:p>
            <a:pPr algn="ctr"/>
            <a:r>
              <a:rPr lang="en-IN" b="1" dirty="0"/>
              <a:t>INDEX</a:t>
            </a:r>
          </a:p>
          <a:p>
            <a:endParaRPr lang="en-IN" b="1" dirty="0"/>
          </a:p>
          <a:p>
            <a:r>
              <a:rPr lang="en-IN" b="1" u="sng" dirty="0"/>
              <a:t>CHAPTERS</a:t>
            </a:r>
            <a:r>
              <a:rPr lang="en-IN" dirty="0"/>
              <a:t>                                                                                                                                  </a:t>
            </a:r>
            <a:r>
              <a:rPr lang="en-IN" b="1" u="sng" dirty="0"/>
              <a:t>PAGE NO. </a:t>
            </a:r>
          </a:p>
          <a:p>
            <a:endParaRPr lang="en-IN" dirty="0"/>
          </a:p>
          <a:p>
            <a:r>
              <a:rPr lang="en-IN" dirty="0"/>
              <a:t>Abstract </a:t>
            </a:r>
          </a:p>
          <a:p>
            <a:r>
              <a:rPr lang="en-IN" dirty="0"/>
              <a:t>Chapter 1: Introduction                                                                                                               7 - 8 </a:t>
            </a:r>
          </a:p>
          <a:p>
            <a:r>
              <a:rPr lang="en-IN" dirty="0"/>
              <a:t>Chapter 2: Related Work                                                                                                                9 </a:t>
            </a:r>
          </a:p>
          <a:p>
            <a:r>
              <a:rPr lang="en-IN" dirty="0"/>
              <a:t>Chapter 3: Literature Survey                                                                                                     10 - 11 </a:t>
            </a:r>
          </a:p>
          <a:p>
            <a:r>
              <a:rPr lang="en-IN" dirty="0"/>
              <a:t>Chapter 4: Methodology                                                                                                            12 - 17 </a:t>
            </a:r>
          </a:p>
          <a:p>
            <a:r>
              <a:rPr lang="en-IN" dirty="0"/>
              <a:t>   • Proposed Model </a:t>
            </a:r>
          </a:p>
          <a:p>
            <a:r>
              <a:rPr lang="en-IN" dirty="0"/>
              <a:t>   • Data acquisition and pre- processing </a:t>
            </a:r>
          </a:p>
          <a:p>
            <a:r>
              <a:rPr lang="en-IN" dirty="0"/>
              <a:t>   • Data Visualization </a:t>
            </a:r>
          </a:p>
          <a:p>
            <a:r>
              <a:rPr lang="en-IN" dirty="0"/>
              <a:t>   • Analysis </a:t>
            </a:r>
          </a:p>
          <a:p>
            <a:r>
              <a:rPr lang="en-IN" dirty="0"/>
              <a:t>Chapter 5: Performance Analysis comparison of the models                                              18 - 23 </a:t>
            </a:r>
          </a:p>
          <a:p>
            <a:r>
              <a:rPr lang="en-IN" dirty="0"/>
              <a:t>Chapter 6: Evaluation and Result                                                                                                  24 </a:t>
            </a:r>
          </a:p>
          <a:p>
            <a:r>
              <a:rPr lang="en-IN" dirty="0"/>
              <a:t>Chapter 7 Result Analysis                                                                                                               25 </a:t>
            </a:r>
          </a:p>
          <a:p>
            <a:r>
              <a:rPr lang="en-IN" dirty="0"/>
              <a:t>Chapter 8: Conclusion and Future Work                                                                                      25 </a:t>
            </a:r>
          </a:p>
          <a:p>
            <a:r>
              <a:rPr lang="en-IN" dirty="0"/>
              <a:t>Chapter 9: References                                                                                                                     26</a:t>
            </a:r>
            <a:endParaRPr lang="en-IN" b="1" dirty="0"/>
          </a:p>
        </p:txBody>
      </p:sp>
    </p:spTree>
    <p:extLst>
      <p:ext uri="{BB962C8B-B14F-4D97-AF65-F5344CB8AC3E}">
        <p14:creationId xmlns:p14="http://schemas.microsoft.com/office/powerpoint/2010/main" val="193274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3139321"/>
          </a:xfrm>
          <a:prstGeom prst="rect">
            <a:avLst/>
          </a:prstGeom>
          <a:noFill/>
        </p:spPr>
        <p:txBody>
          <a:bodyPr wrap="square" rtlCol="0">
            <a:spAutoFit/>
          </a:bodyPr>
          <a:lstStyle/>
          <a:p>
            <a:pPr algn="ctr"/>
            <a:r>
              <a:rPr lang="en-US" b="1" dirty="0"/>
              <a:t>Abstract</a:t>
            </a:r>
          </a:p>
          <a:p>
            <a:endParaRPr lang="en-US" dirty="0"/>
          </a:p>
          <a:p>
            <a:r>
              <a:rPr lang="en-US" dirty="0"/>
              <a:t>This project aims to predict solar radiation for the central eastern region of India using various advanced machine learning models. Solar radiation is a crucial factor in the design and optimization of solar energy systems, as accurate predictions can significantly enhance the efficiency and planning of energy usage. Historical weather data, including solar radiation, temperature, humidity, and wind speed, will be collected and preprocessed to build predictive models. The models implemented in this study include Linear Regression, Random Forest Regressor, Support Vector Regressor, Gradient Boosting Regressor, K-Nearest Neighbors Regressor, and </a:t>
            </a:r>
            <a:r>
              <a:rPr lang="en-US" dirty="0" err="1"/>
              <a:t>XGBoost</a:t>
            </a:r>
            <a:r>
              <a:rPr lang="en-US" dirty="0"/>
              <a:t> Regressor. Their performances will be evaluated and compared to determine the most accurate model for solar radiation forecasting.</a:t>
            </a:r>
          </a:p>
          <a:p>
            <a:endParaRPr lang="en-IN" dirty="0"/>
          </a:p>
        </p:txBody>
      </p:sp>
    </p:spTree>
    <p:extLst>
      <p:ext uri="{BB962C8B-B14F-4D97-AF65-F5344CB8AC3E}">
        <p14:creationId xmlns:p14="http://schemas.microsoft.com/office/powerpoint/2010/main" val="3012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2862322"/>
          </a:xfrm>
          <a:prstGeom prst="rect">
            <a:avLst/>
          </a:prstGeom>
          <a:noFill/>
        </p:spPr>
        <p:txBody>
          <a:bodyPr wrap="square" rtlCol="0">
            <a:spAutoFit/>
          </a:bodyPr>
          <a:lstStyle/>
          <a:p>
            <a:pPr algn="ctr"/>
            <a:r>
              <a:rPr lang="en-US" b="1" dirty="0"/>
              <a:t>Introduction</a:t>
            </a:r>
          </a:p>
          <a:p>
            <a:endParaRPr lang="en-US" dirty="0"/>
          </a:p>
          <a:p>
            <a:r>
              <a:rPr lang="en-US" dirty="0"/>
              <a:t>With the increasing focus on renewable energy sources, solar energy has emerged as a key player in sustainable energy solutions. India, especially its central eastern region, offers significant potential for solar power generation due to its favorable climatic conditions. Accurate prediction of solar radiation is essential for optimizing the design and operation of solar energy systems, thereby maximizing energy yield and efficiency. This project intends to leverage machine learning techniques to forecast solar radiation, using historical weather data to build and validate various regression models. The outcomes of this project will provide valuable insights for energy planners and contribute to the effective utilization of solar resources in the region.</a:t>
            </a:r>
          </a:p>
          <a:p>
            <a:endParaRPr lang="en-IN" dirty="0"/>
          </a:p>
        </p:txBody>
      </p:sp>
    </p:spTree>
    <p:extLst>
      <p:ext uri="{BB962C8B-B14F-4D97-AF65-F5344CB8AC3E}">
        <p14:creationId xmlns:p14="http://schemas.microsoft.com/office/powerpoint/2010/main" val="3445809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409F2-F734-F8F7-5E83-BAEE41EC3EB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76200"/>
            <a:ext cx="12192000" cy="67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5B895E4-9784-CBF1-8887-0D50E980F425}"/>
              </a:ext>
            </a:extLst>
          </p:cNvPr>
          <p:cNvSpPr txBox="1"/>
          <p:nvPr/>
        </p:nvSpPr>
        <p:spPr>
          <a:xfrm>
            <a:off x="505838" y="671209"/>
            <a:ext cx="10710153" cy="6524863"/>
          </a:xfrm>
          <a:prstGeom prst="rect">
            <a:avLst/>
          </a:prstGeom>
          <a:noFill/>
        </p:spPr>
        <p:txBody>
          <a:bodyPr wrap="square" rtlCol="0">
            <a:spAutoFit/>
          </a:bodyPr>
          <a:lstStyle/>
          <a:p>
            <a:pPr algn="ctr"/>
            <a:r>
              <a:rPr lang="en-IN" sz="1600" b="1" dirty="0"/>
              <a:t>Related Work</a:t>
            </a:r>
          </a:p>
          <a:p>
            <a:r>
              <a:rPr lang="en-US" sz="1400" b="1" dirty="0"/>
              <a:t>Traditional Methods for Solar Radiation Prediction :</a:t>
            </a:r>
          </a:p>
          <a:p>
            <a:endParaRPr lang="en-US" sz="1200" dirty="0"/>
          </a:p>
          <a:p>
            <a:r>
              <a:rPr lang="en-US" sz="1200" dirty="0"/>
              <a:t>Historically, solar radiation prediction has relied on empirical and statistical models. These models, such as the </a:t>
            </a:r>
            <a:r>
              <a:rPr lang="en-US" sz="1200" dirty="0" err="1"/>
              <a:t>Angström</a:t>
            </a:r>
            <a:r>
              <a:rPr lang="en-US" sz="1200" dirty="0"/>
              <a:t>-Prescott equation and the Liu-Jordan method, use historical solar radiation data and other meteorological parameters to make predictions. While these methods are relatively simple and easy to implement, they often struggle with capturing complex and nonlinear relationships within the data.</a:t>
            </a:r>
          </a:p>
          <a:p>
            <a:endParaRPr lang="en-US" sz="1200" dirty="0"/>
          </a:p>
          <a:p>
            <a:r>
              <a:rPr lang="en-US" sz="1200" b="1" dirty="0" err="1"/>
              <a:t>Angström</a:t>
            </a:r>
            <a:r>
              <a:rPr lang="en-US" sz="1200" b="1" dirty="0"/>
              <a:t>-Prescott Equation:</a:t>
            </a:r>
          </a:p>
          <a:p>
            <a:endParaRPr lang="en-US" sz="1200" dirty="0"/>
          </a:p>
          <a:p>
            <a:r>
              <a:rPr lang="en-US" sz="1200" dirty="0"/>
              <a:t>This is one of the oldest empirical models used for estimating solar radiation. It relates global solar radiation to sunshine duration using a linear relationship.</a:t>
            </a:r>
          </a:p>
          <a:p>
            <a:r>
              <a:rPr lang="en-US" sz="1200" dirty="0"/>
              <a:t>Liu-Jordan Method:</a:t>
            </a:r>
          </a:p>
          <a:p>
            <a:endParaRPr lang="en-US" sz="1200" dirty="0"/>
          </a:p>
          <a:p>
            <a:r>
              <a:rPr lang="en-US" sz="1200" dirty="0"/>
              <a:t>This method estimates solar radiation on tilted surfaces based on measurements from horizontal surfaces and employs geometrical considerations to adjust for the angle of incidence.</a:t>
            </a:r>
          </a:p>
          <a:p>
            <a:endParaRPr lang="en-US" sz="1200" dirty="0"/>
          </a:p>
          <a:p>
            <a:r>
              <a:rPr lang="en-US" sz="1200" b="1" dirty="0"/>
              <a:t>Machine Learning Approaches</a:t>
            </a:r>
          </a:p>
          <a:p>
            <a:endParaRPr lang="en-US" sz="1200" dirty="0"/>
          </a:p>
          <a:p>
            <a:r>
              <a:rPr lang="en-US" sz="1200" dirty="0"/>
              <a:t>With the advent of machine learning, more sophisticated techniques have been developed to predict solar radiation. These methods can handle large datasets and complex relationships more effectively than traditional approaches.</a:t>
            </a:r>
          </a:p>
          <a:p>
            <a:endParaRPr lang="en-US" sz="1200" dirty="0"/>
          </a:p>
          <a:p>
            <a:r>
              <a:rPr lang="en-US" sz="1200" b="1" dirty="0"/>
              <a:t>Support Vector Machines (SVM):</a:t>
            </a:r>
          </a:p>
          <a:p>
            <a:r>
              <a:rPr lang="en-US" sz="1200" dirty="0"/>
              <a:t>SVM has been used in various studies to predict solar radiation due to its ability to manage high-dimensional data and nonlinear relationships. For instance, </a:t>
            </a:r>
            <a:r>
              <a:rPr lang="en-US" sz="1200" dirty="0" err="1"/>
              <a:t>Mohandes</a:t>
            </a:r>
            <a:r>
              <a:rPr lang="en-US" sz="1200" dirty="0"/>
              <a:t> et al. (2004) demonstrated that SVM could outperform traditional methods in solar radiation prediction.</a:t>
            </a:r>
          </a:p>
          <a:p>
            <a:endParaRPr lang="en-US" sz="1200" dirty="0"/>
          </a:p>
          <a:p>
            <a:r>
              <a:rPr lang="en-US" sz="1200" b="1" dirty="0"/>
              <a:t>Random Forest:</a:t>
            </a:r>
          </a:p>
          <a:p>
            <a:r>
              <a:rPr lang="en-US" sz="1200" dirty="0"/>
              <a:t>Random Forest, an ensemble learning method, has shown promise in predicting solar radiation by reducing overfitting and improving accuracy. For example, </a:t>
            </a:r>
            <a:r>
              <a:rPr lang="en-US" sz="1200" dirty="0" err="1"/>
              <a:t>Voyant</a:t>
            </a:r>
            <a:r>
              <a:rPr lang="en-US" sz="1200" dirty="0"/>
              <a:t> et al. (2017) used Random Forest to forecast solar radiation and found it to be more accurate compared to other models.</a:t>
            </a:r>
          </a:p>
          <a:p>
            <a:endParaRPr lang="en-US" sz="1200" dirty="0"/>
          </a:p>
          <a:p>
            <a:r>
              <a:rPr lang="en-US" sz="1200" b="1" dirty="0"/>
              <a:t>Gradient Boosting:</a:t>
            </a:r>
          </a:p>
          <a:p>
            <a:r>
              <a:rPr lang="en-US" sz="1200" dirty="0"/>
              <a:t>Gradient Boosting Machines (GBM) and its advanced variant, </a:t>
            </a:r>
            <a:r>
              <a:rPr lang="en-US" sz="1200" dirty="0" err="1"/>
              <a:t>XGBoost</a:t>
            </a:r>
            <a:r>
              <a:rPr lang="en-US" sz="1200" dirty="0"/>
              <a:t>, have been extensively applied to solar radiation prediction. They are known for their high predictive performance and efficiency. Chen et al. (2018) used </a:t>
            </a:r>
            <a:r>
              <a:rPr lang="en-US" sz="1200" dirty="0" err="1"/>
              <a:t>XGBoost</a:t>
            </a:r>
            <a:r>
              <a:rPr lang="en-US" sz="1200" dirty="0"/>
              <a:t> for short-term solar radiation forecasting and reported significant improvements over traditional models.</a:t>
            </a:r>
          </a:p>
          <a:p>
            <a:endParaRPr lang="en-US" sz="1200" dirty="0"/>
          </a:p>
          <a:p>
            <a:endParaRPr lang="en-IN" sz="1600" b="1" dirty="0"/>
          </a:p>
        </p:txBody>
      </p:sp>
    </p:spTree>
    <p:extLst>
      <p:ext uri="{BB962C8B-B14F-4D97-AF65-F5344CB8AC3E}">
        <p14:creationId xmlns:p14="http://schemas.microsoft.com/office/powerpoint/2010/main" val="228372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3826</Words>
  <Application>Microsoft Office PowerPoint</Application>
  <PresentationFormat>Widescreen</PresentationFormat>
  <Paragraphs>346</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body</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Pan</dc:creator>
  <cp:lastModifiedBy>Arnab Pan</cp:lastModifiedBy>
  <cp:revision>3</cp:revision>
  <dcterms:created xsi:type="dcterms:W3CDTF">2024-07-08T20:55:51Z</dcterms:created>
  <dcterms:modified xsi:type="dcterms:W3CDTF">2024-07-09T14:13:23Z</dcterms:modified>
</cp:coreProperties>
</file>